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3" r:id="rId1"/>
    <p:sldMasterId id="2147483846" r:id="rId2"/>
  </p:sldMasterIdLst>
  <p:notesMasterIdLst>
    <p:notesMasterId r:id="rId35"/>
  </p:notesMasterIdLst>
  <p:handoutMasterIdLst>
    <p:handoutMasterId r:id="rId36"/>
  </p:handoutMasterIdLst>
  <p:sldIdLst>
    <p:sldId id="274" r:id="rId3"/>
    <p:sldId id="322" r:id="rId4"/>
    <p:sldId id="287" r:id="rId5"/>
    <p:sldId id="288" r:id="rId6"/>
    <p:sldId id="289" r:id="rId7"/>
    <p:sldId id="317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319" r:id="rId17"/>
    <p:sldId id="299" r:id="rId18"/>
    <p:sldId id="320" r:id="rId19"/>
    <p:sldId id="301" r:id="rId20"/>
    <p:sldId id="302" r:id="rId21"/>
    <p:sldId id="303" r:id="rId22"/>
    <p:sldId id="304" r:id="rId23"/>
    <p:sldId id="321" r:id="rId24"/>
    <p:sldId id="306" r:id="rId25"/>
    <p:sldId id="307" r:id="rId26"/>
    <p:sldId id="318" r:id="rId27"/>
    <p:sldId id="309" r:id="rId28"/>
    <p:sldId id="310" r:id="rId29"/>
    <p:sldId id="311" r:id="rId30"/>
    <p:sldId id="313" r:id="rId31"/>
    <p:sldId id="314" r:id="rId32"/>
    <p:sldId id="315" r:id="rId33"/>
    <p:sldId id="282" r:id="rId3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15E59C80-D756-4B0C-BA54-A76764CE1C7D}">
          <p14:sldIdLst>
            <p14:sldId id="274"/>
            <p14:sldId id="322"/>
            <p14:sldId id="287"/>
            <p14:sldId id="288"/>
            <p14:sldId id="289"/>
          </p14:sldIdLst>
        </p14:section>
        <p14:section name="TSP launch overview" id="{CC018612-8C0C-4048-BDC9-CBDFEFA50EB0}">
          <p14:sldIdLst>
            <p14:sldId id="317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319"/>
            <p14:sldId id="299"/>
            <p14:sldId id="320"/>
            <p14:sldId id="301"/>
            <p14:sldId id="302"/>
            <p14:sldId id="303"/>
            <p14:sldId id="304"/>
            <p14:sldId id="321"/>
            <p14:sldId id="306"/>
            <p14:sldId id="307"/>
          </p14:sldIdLst>
        </p14:section>
        <p14:section name="Responsibilities of TL and Coach" id="{D48D30B5-66A3-4ABF-A620-DEAE80C9B588}">
          <p14:sldIdLst>
            <p14:sldId id="318"/>
            <p14:sldId id="309"/>
            <p14:sldId id="310"/>
            <p14:sldId id="311"/>
            <p14:sldId id="313"/>
            <p14:sldId id="314"/>
            <p14:sldId id="315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790">
          <p15:clr>
            <a:srgbClr val="A4A3A4"/>
          </p15:clr>
        </p15:guide>
        <p15:guide id="2" orient="horz" pos="2640">
          <p15:clr>
            <a:srgbClr val="A4A3A4"/>
          </p15:clr>
        </p15:guide>
        <p15:guide id="3" pos="2880">
          <p15:clr>
            <a:srgbClr val="A4A3A4"/>
          </p15:clr>
        </p15:guide>
        <p15:guide id="4" pos="13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kasunic" initials="kaz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BC55"/>
    <a:srgbClr val="CC9A1F"/>
    <a:srgbClr val="5D3995"/>
    <a:srgbClr val="99CC00"/>
    <a:srgbClr val="6699CC"/>
    <a:srgbClr val="660000"/>
    <a:srgbClr val="9081BC"/>
    <a:srgbClr val="003366"/>
    <a:srgbClr val="3F53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7419" autoAdjust="0"/>
  </p:normalViewPr>
  <p:slideViewPr>
    <p:cSldViewPr snapToGrid="0">
      <p:cViewPr varScale="1">
        <p:scale>
          <a:sx n="82" d="100"/>
          <a:sy n="82" d="100"/>
        </p:scale>
        <p:origin x="35" y="109"/>
      </p:cViewPr>
      <p:guideLst>
        <p:guide orient="horz" pos="1790"/>
        <p:guide orient="horz" pos="2640"/>
        <p:guide pos="2880"/>
        <p:guide pos="1359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0" d="100"/>
        <a:sy n="170" d="100"/>
      </p:scale>
      <p:origin x="0" y="30"/>
    </p:cViewPr>
  </p:sorterViewPr>
  <p:notesViewPr>
    <p:cSldViewPr snapToGrid="0">
      <p:cViewPr>
        <p:scale>
          <a:sx n="90" d="100"/>
          <a:sy n="90" d="100"/>
        </p:scale>
        <p:origin x="-2694" y="-33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4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1"/>
          <p:cNvSpPr>
            <a:spLocks noChangeArrowheads="1"/>
          </p:cNvSpPr>
          <p:nvPr/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84" tIns="0" rIns="19084" bIns="0" anchor="b"/>
          <a:lstStyle/>
          <a:p>
            <a:pPr algn="r" defTabSz="957263">
              <a:lnSpc>
                <a:spcPct val="89000"/>
              </a:lnSpc>
              <a:spcBef>
                <a:spcPct val="40000"/>
              </a:spcBef>
            </a:pPr>
            <a:r>
              <a:rPr lang="en-US" sz="900" dirty="0"/>
              <a:t>© 2012 Carnegie Mellon University</a:t>
            </a:r>
          </a:p>
          <a:p>
            <a:pPr defTabSz="957263">
              <a:lnSpc>
                <a:spcPct val="89000"/>
              </a:lnSpc>
              <a:spcBef>
                <a:spcPct val="40000"/>
              </a:spcBef>
            </a:pPr>
            <a:r>
              <a:rPr lang="en-US" sz="800" i="1" dirty="0">
                <a:latin typeface="Times New Roman" charset="0"/>
              </a:rPr>
              <a:t>  </a:t>
            </a:r>
          </a:p>
        </p:txBody>
      </p:sp>
      <p:sp>
        <p:nvSpPr>
          <p:cNvPr id="62467" name="Rectangle 12"/>
          <p:cNvSpPr>
            <a:spLocks noChangeArrowheads="1"/>
          </p:cNvSpPr>
          <p:nvPr/>
        </p:nvSpPr>
        <p:spPr bwMode="auto">
          <a:xfrm>
            <a:off x="6518275" y="8872538"/>
            <a:ext cx="33813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057" tIns="44527" rIns="89057" bIns="44527">
            <a:spAutoFit/>
          </a:bodyPr>
          <a:lstStyle/>
          <a:p>
            <a:pPr algn="ctr" defTabSz="909638" eaLnBrk="0" hangingPunct="0">
              <a:lnSpc>
                <a:spcPct val="90000"/>
              </a:lnSpc>
              <a:spcBef>
                <a:spcPct val="0"/>
              </a:spcBef>
            </a:pPr>
            <a:fld id="{DF6F5DB2-6353-4895-9F40-13A4B941BC00}" type="slidenum">
              <a:rPr lang="en-US" b="1"/>
              <a:pPr algn="ctr" defTabSz="909638" eaLnBrk="0" hangingPunct="0"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en-US" b="1" dirty="0"/>
          </a:p>
        </p:txBody>
      </p:sp>
      <p:sp>
        <p:nvSpPr>
          <p:cNvPr id="62468" name="Line 15"/>
          <p:cNvSpPr>
            <a:spLocks noChangeShapeType="1"/>
          </p:cNvSpPr>
          <p:nvPr/>
        </p:nvSpPr>
        <p:spPr bwMode="auto">
          <a:xfrm flipH="1">
            <a:off x="230188" y="8759825"/>
            <a:ext cx="65500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9831" tIns="44915" rIns="89831" bIns="44915" anchor="ctr">
            <a:spAutoFit/>
          </a:bodyPr>
          <a:lstStyle/>
          <a:p>
            <a:endParaRPr lang="en-US" dirty="0"/>
          </a:p>
        </p:txBody>
      </p:sp>
      <p:pic>
        <p:nvPicPr>
          <p:cNvPr id="62469" name="Picture 16" descr="SEI_CMU_1Line_Bl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8855075"/>
            <a:ext cx="3767138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5683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14838"/>
            <a:ext cx="5143500" cy="418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8" tIns="46588" rIns="93178" bIns="465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84" tIns="0" rIns="19084" bIns="0" numCol="1" anchor="b" anchorCtr="0" compatLnSpc="1">
            <a:prstTxWarp prst="textNoShape">
              <a:avLst/>
            </a:prstTxWarp>
          </a:bodyPr>
          <a:lstStyle>
            <a:lvl1pPr algn="r" defTabSz="957570">
              <a:lnSpc>
                <a:spcPct val="89000"/>
              </a:lnSpc>
              <a:spcBef>
                <a:spcPct val="40000"/>
              </a:spcBef>
              <a:defRPr sz="900" i="1">
                <a:latin typeface="Times New Roman" pitchFamily="18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en-US" dirty="0"/>
              <a:t>© </a:t>
            </a:r>
            <a:r>
              <a:rPr lang="en-US" dirty="0" smtClean="0"/>
              <a:t>2012 Carnegie </a:t>
            </a:r>
            <a:r>
              <a:rPr lang="en-US" dirty="0"/>
              <a:t>Mellon University</a:t>
            </a:r>
          </a:p>
          <a:p>
            <a:pPr>
              <a:defRPr/>
            </a:pPr>
            <a:r>
              <a:rPr lang="en-US" dirty="0"/>
              <a:t>  </a:t>
            </a:r>
          </a:p>
        </p:txBody>
      </p:sp>
      <p:sp>
        <p:nvSpPr>
          <p:cNvPr id="32773" name="Rectangle 9"/>
          <p:cNvSpPr>
            <a:spLocks noChangeArrowheads="1"/>
          </p:cNvSpPr>
          <p:nvPr/>
        </p:nvSpPr>
        <p:spPr bwMode="auto">
          <a:xfrm>
            <a:off x="6518275" y="8872538"/>
            <a:ext cx="33813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057" tIns="44527" rIns="89057" bIns="44527">
            <a:spAutoFit/>
          </a:bodyPr>
          <a:lstStyle/>
          <a:p>
            <a:pPr algn="ctr" defTabSz="909638" eaLnBrk="0" hangingPunct="0">
              <a:lnSpc>
                <a:spcPct val="90000"/>
              </a:lnSpc>
              <a:spcBef>
                <a:spcPct val="0"/>
              </a:spcBef>
            </a:pPr>
            <a:fld id="{10CE1DF7-7A19-481D-8AF7-3421C022F080}" type="slidenum">
              <a:rPr lang="en-US" b="1"/>
              <a:pPr algn="ctr" defTabSz="909638" eaLnBrk="0" hangingPunct="0"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en-US" b="1" dirty="0"/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79438" y="300038"/>
            <a:ext cx="2732087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84" tIns="0" rIns="19084" bIns="0" numCol="1" anchor="t" anchorCtr="0" compatLnSpc="1">
            <a:prstTxWarp prst="textNoShape">
              <a:avLst/>
            </a:prstTxWarp>
          </a:bodyPr>
          <a:lstStyle>
            <a:lvl1pPr defTabSz="957570" eaLnBrk="0" hangingPunct="0">
              <a:spcBef>
                <a:spcPct val="0"/>
              </a:spcBef>
              <a:defRPr b="1"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en-US" dirty="0"/>
              <a:t>Team Launch</a:t>
            </a:r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5075" y="300038"/>
            <a:ext cx="2732088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84" tIns="0" rIns="19084" bIns="0" numCol="1" anchor="t" anchorCtr="0" compatLnSpc="1">
            <a:prstTxWarp prst="textNoShape">
              <a:avLst/>
            </a:prstTxWarp>
          </a:bodyPr>
          <a:lstStyle>
            <a:lvl1pPr algn="r" defTabSz="957570" eaLnBrk="0" hangingPunct="0">
              <a:spcBef>
                <a:spcPct val="0"/>
              </a:spcBef>
              <a:defRPr>
                <a:ea typeface="ＭＳ Ｐゴシック" pitchFamily="1" charset="-128"/>
              </a:defRPr>
            </a:lvl1pPr>
          </a:lstStyle>
          <a:p>
            <a:pPr>
              <a:defRPr/>
            </a:pPr>
            <a:fld id="{B08A7C18-D1BC-4F5D-97CA-AB3A64D3F060}" type="datetime1">
              <a:rPr lang="en-US"/>
              <a:pPr>
                <a:defRPr/>
              </a:pPr>
              <a:t>9/5/2018</a:t>
            </a:fld>
            <a:endParaRPr lang="en-US" dirty="0"/>
          </a:p>
        </p:txBody>
      </p:sp>
      <p:sp>
        <p:nvSpPr>
          <p:cNvPr id="32776" name="Line 17"/>
          <p:cNvSpPr>
            <a:spLocks noChangeShapeType="1"/>
          </p:cNvSpPr>
          <p:nvPr/>
        </p:nvSpPr>
        <p:spPr bwMode="auto">
          <a:xfrm flipH="1">
            <a:off x="230188" y="8759825"/>
            <a:ext cx="65500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9831" tIns="44915" rIns="89831" bIns="44915" anchor="ctr">
            <a:spAutoFit/>
          </a:bodyPr>
          <a:lstStyle/>
          <a:p>
            <a:endParaRPr lang="en-US" dirty="0"/>
          </a:p>
        </p:txBody>
      </p:sp>
      <p:pic>
        <p:nvPicPr>
          <p:cNvPr id="32777" name="Picture 18" descr="SEI_CMU_1Line_Bl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8855075"/>
            <a:ext cx="3767138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511736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buChar char="•"/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3379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3041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4198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3263"/>
            <a:ext cx="4630738" cy="3473450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5503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4301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430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3263"/>
            <a:ext cx="4630738" cy="3473450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0069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4403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3263"/>
            <a:ext cx="4630738" cy="3473450"/>
          </a:xfrm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981575"/>
            <a:ext cx="5143500" cy="3616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79708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4505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450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3800" y="706438"/>
            <a:ext cx="4624388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1021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4608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460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3263"/>
            <a:ext cx="4630738" cy="3473450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0559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4710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3263"/>
            <a:ext cx="4630738" cy="3473450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793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4813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481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2213" y="706438"/>
            <a:ext cx="4624387" cy="3470275"/>
          </a:xfrm>
          <a:ln/>
        </p:spPr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4838"/>
            <a:ext cx="5146675" cy="418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64063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4915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491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3263"/>
            <a:ext cx="4630738" cy="3473450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9306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5017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501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3263"/>
            <a:ext cx="4630738" cy="3473450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804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5120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512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3263"/>
            <a:ext cx="4630738" cy="3473450"/>
          </a:xfrm>
          <a:ln/>
        </p:spPr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981575"/>
            <a:ext cx="5143500" cy="3616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0112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3481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09775" y="628650"/>
            <a:ext cx="2774950" cy="2081213"/>
          </a:xfrm>
          <a:ln w="12700" cap="flat">
            <a:solidFill>
              <a:schemeClr val="tx1"/>
            </a:solidFill>
          </a:ln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7850" y="2836863"/>
            <a:ext cx="5864225" cy="5899150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256" tIns="44538" rIns="92256" bIns="44538"/>
          <a:lstStyle/>
          <a:p>
            <a:pPr defTabSz="931863" eaLnBrk="1" hangingPunct="1">
              <a:tabLst/>
            </a:pPr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69607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5222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52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3263"/>
            <a:ext cx="4630738" cy="3473450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3029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Team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1003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5427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54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3263"/>
            <a:ext cx="4630738" cy="3473450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4154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5529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553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3263"/>
            <a:ext cx="4630738" cy="3473450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7178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3481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09775" y="628650"/>
            <a:ext cx="2774950" cy="2081213"/>
          </a:xfrm>
          <a:ln w="12700" cap="flat">
            <a:solidFill>
              <a:schemeClr val="tx1"/>
            </a:solidFill>
          </a:ln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7850" y="2836863"/>
            <a:ext cx="5864225" cy="5899150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256" tIns="44538" rIns="92256" bIns="44538"/>
          <a:lstStyle/>
          <a:p>
            <a:pPr defTabSz="931863" eaLnBrk="1" hangingPunct="1">
              <a:tabLst/>
            </a:pPr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708947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5632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563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3263"/>
            <a:ext cx="4630738" cy="3473450"/>
          </a:xfrm>
          <a:ln/>
        </p:spPr>
      </p:sp>
      <p:sp>
        <p:nvSpPr>
          <p:cNvPr id="563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981575"/>
            <a:ext cx="5143500" cy="3616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68794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5734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573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79613" y="608013"/>
            <a:ext cx="2830512" cy="2124075"/>
          </a:xfr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5974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5837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583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3263"/>
            <a:ext cx="4630738" cy="3473450"/>
          </a:xfrm>
          <a:ln/>
        </p:spPr>
      </p:sp>
      <p:sp>
        <p:nvSpPr>
          <p:cNvPr id="583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981575"/>
            <a:ext cx="5143500" cy="3616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909128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5939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2213" y="703263"/>
            <a:ext cx="4630737" cy="3473450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6022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6041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604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2213" y="706438"/>
            <a:ext cx="4624387" cy="3470275"/>
          </a:xfrm>
          <a:ln/>
        </p:spPr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4838"/>
            <a:ext cx="5146675" cy="418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4842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3584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3800" y="706438"/>
            <a:ext cx="4624388" cy="3468687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56042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Team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3305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6144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614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7657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3686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368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3263"/>
            <a:ext cx="4630738" cy="3473450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20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3481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09775" y="628650"/>
            <a:ext cx="2774950" cy="2081213"/>
          </a:xfrm>
          <a:ln w="12700" cap="flat">
            <a:solidFill>
              <a:schemeClr val="tx1"/>
            </a:solidFill>
          </a:ln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7850" y="2836863"/>
            <a:ext cx="5864225" cy="5899150"/>
          </a:xfrm>
          <a:noFill/>
          <a:ln w="12700" cap="flat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256" tIns="44538" rIns="92256" bIns="44538"/>
          <a:lstStyle/>
          <a:p>
            <a:pPr defTabSz="931863" eaLnBrk="1" hangingPunct="1">
              <a:tabLst/>
            </a:pPr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7439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3789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3263"/>
            <a:ext cx="4630738" cy="3473450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656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3891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389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2213" y="706438"/>
            <a:ext cx="4624387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7148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3993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2213" y="706438"/>
            <a:ext cx="4624387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99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4096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Team Launch</a:t>
            </a:r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43438" cy="3484563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550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8"/>
          <p:cNvGrpSpPr>
            <a:grpSpLocks noChangeAspect="1"/>
          </p:cNvGrpSpPr>
          <p:nvPr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22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3" name="Rectangle 22"/>
          <p:cNvSpPr>
            <a:spLocks noChangeArrowheads="1"/>
          </p:cNvSpPr>
          <p:nvPr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34" name="Picture 20" descr="SEI_CMU_1Line_Bl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8"/>
          <p:cNvGrpSpPr>
            <a:grpSpLocks noChangeAspect="1"/>
          </p:cNvGrpSpPr>
          <p:nvPr userDrawn="1"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17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2" name="Rectangle 22"/>
          <p:cNvSpPr>
            <a:spLocks noChangeArrowheads="1"/>
          </p:cNvSpPr>
          <p:nvPr userDrawn="1"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43" name="Picture 20" descr="SEI_CMU_1Line_Blk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988268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447800"/>
            <a:ext cx="8455025" cy="464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75655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7338" y="546100"/>
            <a:ext cx="2125662" cy="55499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46100"/>
            <a:ext cx="6227763" cy="5549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47752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017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8"/>
          <p:cNvGrpSpPr>
            <a:grpSpLocks noChangeAspect="1"/>
          </p:cNvGrpSpPr>
          <p:nvPr userDrawn="1"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21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2" name="Rectangle 22"/>
          <p:cNvSpPr>
            <a:spLocks noChangeArrowheads="1"/>
          </p:cNvSpPr>
          <p:nvPr userDrawn="1"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33" name="Picture 20" descr="SEI_CMU_1Line_Blk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117309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098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 noChangeAspect="1"/>
          </p:cNvGrpSpPr>
          <p:nvPr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5" name="Freeform 10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39 w 1004"/>
                <a:gd name="T1" fmla="*/ 0 h 98"/>
                <a:gd name="T2" fmla="*/ 0 w 1004"/>
                <a:gd name="T3" fmla="*/ 0 h 98"/>
                <a:gd name="T4" fmla="*/ 0 w 1004"/>
                <a:gd name="T5" fmla="*/ 91 h 98"/>
                <a:gd name="T6" fmla="*/ 941 w 1004"/>
                <a:gd name="T7" fmla="*/ 91 h 98"/>
                <a:gd name="T8" fmla="*/ 103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Freeform 11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25 w 409"/>
                <a:gd name="T1" fmla="*/ 0 h 98"/>
                <a:gd name="T2" fmla="*/ 0 w 409"/>
                <a:gd name="T3" fmla="*/ 0 h 98"/>
                <a:gd name="T4" fmla="*/ 0 w 409"/>
                <a:gd name="T5" fmla="*/ 112 h 98"/>
                <a:gd name="T6" fmla="*/ 423 w 409"/>
                <a:gd name="T7" fmla="*/ 112 h 98"/>
                <a:gd name="T8" fmla="*/ 325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Freeform 12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25 w 418"/>
                <a:gd name="T1" fmla="*/ 0 h 107"/>
                <a:gd name="T2" fmla="*/ 0 w 418"/>
                <a:gd name="T3" fmla="*/ 0 h 107"/>
                <a:gd name="T4" fmla="*/ 0 w 418"/>
                <a:gd name="T5" fmla="*/ 114 h 107"/>
                <a:gd name="T6" fmla="*/ 318 w 418"/>
                <a:gd name="T7" fmla="*/ 114 h 107"/>
                <a:gd name="T8" fmla="*/ 425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13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41 w 1004"/>
                <a:gd name="T1" fmla="*/ 0 h 98"/>
                <a:gd name="T2" fmla="*/ 0 w 1004"/>
                <a:gd name="T3" fmla="*/ 0 h 98"/>
                <a:gd name="T4" fmla="*/ 0 w 1004"/>
                <a:gd name="T5" fmla="*/ 105 h 98"/>
                <a:gd name="T6" fmla="*/ 1039 w 1004"/>
                <a:gd name="T7" fmla="*/ 105 h 98"/>
                <a:gd name="T8" fmla="*/ 94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Freeform 14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306 h 285"/>
                <a:gd name="T2" fmla="*/ 2336 w 2266"/>
                <a:gd name="T3" fmla="*/ 306 h 285"/>
                <a:gd name="T4" fmla="*/ 2045 w 2266"/>
                <a:gd name="T5" fmla="*/ 0 h 285"/>
                <a:gd name="T6" fmla="*/ 0 w 2266"/>
                <a:gd name="T7" fmla="*/ 0 h 285"/>
                <a:gd name="T8" fmla="*/ 0 w 2266"/>
                <a:gd name="T9" fmla="*/ 306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15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99 h 285"/>
                <a:gd name="T2" fmla="*/ 2061 w 2275"/>
                <a:gd name="T3" fmla="*/ 299 h 285"/>
                <a:gd name="T4" fmla="*/ 2352 w 2275"/>
                <a:gd name="T5" fmla="*/ 0 h 285"/>
                <a:gd name="T6" fmla="*/ 0 w 2275"/>
                <a:gd name="T7" fmla="*/ 0 h 285"/>
                <a:gd name="T8" fmla="*/ 0 w 2275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Freeform 16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673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673 w 2728"/>
                <a:gd name="T7" fmla="*/ 285 h 285"/>
                <a:gd name="T8" fmla="*/ 2819 w 2728"/>
                <a:gd name="T9" fmla="*/ 142 h 285"/>
                <a:gd name="T10" fmla="*/ 2673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17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99 h 285"/>
                <a:gd name="T2" fmla="*/ 1435 w 1671"/>
                <a:gd name="T3" fmla="*/ 299 h 285"/>
                <a:gd name="T4" fmla="*/ 1727 w 1671"/>
                <a:gd name="T5" fmla="*/ 0 h 285"/>
                <a:gd name="T6" fmla="*/ 0 w 1671"/>
                <a:gd name="T7" fmla="*/ 0 h 285"/>
                <a:gd name="T8" fmla="*/ 0 w 1671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Freeform 18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91 h 284"/>
                <a:gd name="T2" fmla="*/ 812 w 1066"/>
                <a:gd name="T3" fmla="*/ 291 h 284"/>
                <a:gd name="T4" fmla="*/ 1108 w 1066"/>
                <a:gd name="T5" fmla="*/ 0 h 284"/>
                <a:gd name="T6" fmla="*/ 0 w 1066"/>
                <a:gd name="T7" fmla="*/ 0 h 284"/>
                <a:gd name="T8" fmla="*/ 0 w 1066"/>
                <a:gd name="T9" fmla="*/ 291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Freeform 19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99 h 285"/>
                <a:gd name="T2" fmla="*/ 1126 w 1084"/>
                <a:gd name="T3" fmla="*/ 299 h 285"/>
                <a:gd name="T4" fmla="*/ 831 w 1084"/>
                <a:gd name="T5" fmla="*/ 0 h 285"/>
                <a:gd name="T6" fmla="*/ 0 w 1084"/>
                <a:gd name="T7" fmla="*/ 0 h 285"/>
                <a:gd name="T8" fmla="*/ 0 w 1084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20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99 h 285"/>
                <a:gd name="T2" fmla="*/ 1743 w 1680"/>
                <a:gd name="T3" fmla="*/ 299 h 285"/>
                <a:gd name="T4" fmla="*/ 1450 w 1680"/>
                <a:gd name="T5" fmla="*/ 0 h 285"/>
                <a:gd name="T6" fmla="*/ 0 w 1680"/>
                <a:gd name="T7" fmla="*/ 0 h 285"/>
                <a:gd name="T8" fmla="*/ 0 w 1680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0" y="64754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>
            <a:off x="0" y="40751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685800" y="6553200"/>
            <a:ext cx="80772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>
                <a:solidFill>
                  <a:srgbClr val="000000"/>
                </a:solidFill>
              </a:rPr>
              <a:t>Leading a Development Team: Process Discipline	July 2012</a:t>
            </a: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495300" y="5584825"/>
            <a:ext cx="7491413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	Sponsored by the U.S. Department of Defense</a:t>
            </a: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© 	2012 by Carnegie Mellon University</a:t>
            </a:r>
            <a:endParaRPr lang="en-US" sz="1400" b="1" dirty="0">
              <a:solidFill>
                <a:srgbClr val="000000"/>
              </a:solidFill>
            </a:endParaRP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	This material is approved  for public release.  Distribution is limited by the Software Engineering Institute to attendees.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20" name="Picture 20" descr="SEI_CMU_1Line_Bl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25800" y="1358900"/>
            <a:ext cx="5003800" cy="1690688"/>
          </a:xfrm>
        </p:spPr>
        <p:txBody>
          <a:bodyPr lIns="91440" tIns="45720" rIns="91440" bIns="45720"/>
          <a:lstStyle>
            <a:lvl1pPr>
              <a:lnSpc>
                <a:spcPct val="100000"/>
              </a:lnSpc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5667" name="Rectangle 19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3213100" y="3165475"/>
            <a:ext cx="5016500" cy="320675"/>
          </a:xfrm>
          <a:ln w="6350"/>
        </p:spPr>
        <p:txBody>
          <a:bodyPr lIns="91440" tIns="45720" rIns="91440" bIns="45720" anchor="ctr">
            <a:spAutoFit/>
          </a:bodyPr>
          <a:lstStyle>
            <a:lvl1pPr>
              <a:spcAft>
                <a:spcPct val="0"/>
              </a:spcAft>
              <a:tabLst>
                <a:tab pos="2463800" algn="l"/>
              </a:tabLst>
              <a:defRPr sz="1500"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4061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489440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4736014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638824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71960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455025" cy="464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594826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67025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1921589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135598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473857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596001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7338" y="546100"/>
            <a:ext cx="2125662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46100"/>
            <a:ext cx="6227763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49942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125555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68801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96485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54728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50829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85098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724998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417290"/>
            <a:ext cx="8505825" cy="34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03199" y="6639812"/>
            <a:ext cx="8440739" cy="3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marL="0" marR="0" indent="0" algn="l" defTabSz="811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9588" algn="l"/>
                <a:tab pos="8399463" algn="r"/>
              </a:tabLst>
              <a:defRPr/>
            </a:pPr>
            <a:r>
              <a:rPr lang="en-US" sz="900" b="1" dirty="0" smtClean="0"/>
              <a:t>12/2012</a:t>
            </a:r>
            <a:r>
              <a:rPr lang="en-US" sz="900" b="1" baseline="0" dirty="0" smtClean="0"/>
              <a:t>	</a:t>
            </a:r>
            <a:r>
              <a:rPr lang="en-US" sz="900" b="1" dirty="0" smtClean="0"/>
              <a:t>Leading </a:t>
            </a:r>
            <a:r>
              <a:rPr lang="en-US" sz="900" b="1" dirty="0"/>
              <a:t>a Development Team: </a:t>
            </a:r>
            <a:r>
              <a:rPr lang="en-US" sz="900" b="1" dirty="0" smtClean="0"/>
              <a:t>Team Leader	 2012 Carnegie Mellon University</a:t>
            </a:r>
            <a:endParaRPr lang="en-US" sz="900" dirty="0" smtClean="0"/>
          </a:p>
          <a:p>
            <a:pPr defTabSz="811213" eaLnBrk="0" hangingPunct="0">
              <a:spcBef>
                <a:spcPct val="0"/>
              </a:spcBef>
            </a:pPr>
            <a:endParaRPr lang="en-US" sz="900" b="1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8642999" y="6631559"/>
            <a:ext cx="32573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62F27A45-8B12-49D2-97EE-9508DAF6FCDE}" type="slidenum">
              <a:rPr lang="en-US" sz="900" b="1"/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203199" y="6639812"/>
            <a:ext cx="8440739" cy="3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marL="0" marR="0" indent="0" algn="l" defTabSz="811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9588" algn="l"/>
                <a:tab pos="8399463" algn="r"/>
              </a:tabLst>
              <a:defRPr/>
            </a:pPr>
            <a:r>
              <a:rPr lang="en-US" sz="900" b="1" dirty="0" smtClean="0"/>
              <a:t>12/2012</a:t>
            </a:r>
            <a:r>
              <a:rPr lang="en-US" sz="900" b="1" baseline="0" dirty="0" smtClean="0"/>
              <a:t>	</a:t>
            </a:r>
            <a:r>
              <a:rPr lang="en-US" sz="900" b="1" dirty="0" smtClean="0"/>
              <a:t>Leading </a:t>
            </a:r>
            <a:r>
              <a:rPr lang="en-US" sz="900" b="1" dirty="0"/>
              <a:t>a Development Team: </a:t>
            </a:r>
            <a:r>
              <a:rPr lang="en-US" sz="900" b="1" dirty="0" smtClean="0"/>
              <a:t>Team Launch	© 2012 Carnegie Mellon University</a:t>
            </a:r>
            <a:endParaRPr lang="en-US" sz="900" dirty="0" smtClean="0"/>
          </a:p>
          <a:p>
            <a:pPr defTabSz="811213" eaLnBrk="0" hangingPunct="0">
              <a:spcBef>
                <a:spcPct val="0"/>
              </a:spcBef>
            </a:pPr>
            <a:endParaRPr lang="en-US" sz="900" b="1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8642999" y="6631559"/>
            <a:ext cx="32573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62F27A45-8B12-49D2-97EE-9508DAF6FCDE}" type="slidenum">
              <a:rPr lang="en-US" sz="900" b="1"/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/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268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5" r:id="rId12"/>
    <p:sldLayoutId id="2147483831" r:id="rId13"/>
    <p:sldLayoutId id="2147483832" r:id="rId14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SzPct val="70000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●"/>
        <a:defRPr sz="2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–"/>
        <a:defRPr sz="21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o"/>
        <a:defRPr sz="2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546100"/>
            <a:ext cx="8505825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0" y="406400"/>
            <a:ext cx="9144000" cy="1588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ltGray">
          <a:xfrm>
            <a:off x="6248400" y="6575425"/>
            <a:ext cx="23558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</a:pPr>
            <a:r>
              <a:rPr lang="en-US" sz="800" b="1" dirty="0">
                <a:solidFill>
                  <a:srgbClr val="000000"/>
                </a:solidFill>
              </a:rPr>
              <a:t>© 2012 Carnegie Mellon University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03200" y="101600"/>
            <a:ext cx="533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Leading a Development Team: Process Discipline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8643938" y="6565900"/>
            <a:ext cx="3238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BED4304D-CDA4-4FA1-AEB0-E367D55D66BE}" type="slidenum">
              <a:rPr lang="en-US" sz="900" b="1">
                <a:solidFill>
                  <a:srgbClr val="000000"/>
                </a:solidFill>
              </a:rPr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3556000" y="101600"/>
            <a:ext cx="53340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algn="r" defTabSz="811213" eaLnBrk="0" hangingPunct="0"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July 2012</a:t>
            </a:r>
          </a:p>
        </p:txBody>
      </p:sp>
    </p:spTree>
    <p:extLst>
      <p:ext uri="{BB962C8B-B14F-4D97-AF65-F5344CB8AC3E}">
        <p14:creationId xmlns:p14="http://schemas.microsoft.com/office/powerpoint/2010/main" val="123331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SzPct val="70000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●"/>
        <a:defRPr sz="2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–"/>
        <a:defRPr sz="21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o"/>
        <a:defRPr sz="2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mkasunic\Desktop\SVN%20Checkout\TSP%20Team%20Leader%20course\Course%20Notebook\Notebook%20Contents\M3.%20TSP%20Launch\Guideline%20TSP%20Planning.docx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Users\mkasunic\Desktop\SVN%20Checkout\TSP%20Team%20Leader%20course\Course%20Notebook\Notebook%20Contents\M3.%20TSP%20Launch\TSP%20Plan%20-%20A%20Guided%20Tour.docx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9"/>
          <p:cNvSpPr txBox="1">
            <a:spLocks noChangeArrowheads="1"/>
          </p:cNvSpPr>
          <p:nvPr/>
        </p:nvSpPr>
        <p:spPr bwMode="auto">
          <a:xfrm>
            <a:off x="3961010" y="3158754"/>
            <a:ext cx="424954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2000" b="0" spc="200" dirty="0" smtClean="0">
                <a:solidFill>
                  <a:srgbClr val="002060"/>
                </a:solidFill>
              </a:rPr>
              <a:t>Leading a Development Team</a:t>
            </a:r>
            <a:endParaRPr lang="en-US" b="0" spc="200" dirty="0" smtClean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11445" y="2450785"/>
            <a:ext cx="27943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/>
              <a:t>Team Launch</a:t>
            </a:r>
            <a:endParaRPr lang="en-US" sz="3200" b="1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4168963" y="3035560"/>
            <a:ext cx="4049525" cy="0"/>
          </a:xfrm>
          <a:prstGeom prst="line">
            <a:avLst/>
          </a:prstGeom>
          <a:noFill/>
          <a:ln w="76200" cap="flat" cmpd="sng" algn="ctr">
            <a:solidFill>
              <a:srgbClr val="00206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7"/>
          <p:cNvSpPr>
            <a:spLocks noGrp="1" noChangeArrowheads="1"/>
          </p:cNvSpPr>
          <p:nvPr>
            <p:ph type="title"/>
          </p:nvPr>
        </p:nvSpPr>
        <p:spPr>
          <a:xfrm>
            <a:off x="257175" y="58737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The TSP Launch Process</a:t>
            </a:r>
          </a:p>
        </p:txBody>
      </p:sp>
      <p:sp>
        <p:nvSpPr>
          <p:cNvPr id="10271" name="Text Box 35"/>
          <p:cNvSpPr txBox="1">
            <a:spLocks noChangeArrowheads="1"/>
          </p:cNvSpPr>
          <p:nvPr/>
        </p:nvSpPr>
        <p:spPr bwMode="auto">
          <a:xfrm>
            <a:off x="4884738" y="4446588"/>
            <a:ext cx="3840162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02711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02711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02711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02711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02711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02711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02711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02711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02711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sz="1800" dirty="0"/>
              <a:t>A qualified coach guides the team through a defined process to develop its plan and to negotiate that plan with management.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286375" y="281940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</a:t>
            </a:r>
          </a:p>
        </p:txBody>
      </p:sp>
      <p:sp>
        <p:nvSpPr>
          <p:cNvPr id="72" name="Rectangle 71"/>
          <p:cNvSpPr/>
          <p:nvPr/>
        </p:nvSpPr>
        <p:spPr bwMode="auto">
          <a:xfrm>
            <a:off x="893908" y="1474788"/>
            <a:ext cx="1447800" cy="990600"/>
          </a:xfrm>
          <a:prstGeom prst="rect">
            <a:avLst/>
          </a:prstGeom>
          <a:solidFill>
            <a:srgbClr val="3366FF">
              <a:lumMod val="20000"/>
              <a:lumOff val="8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974434" y="1646923"/>
            <a:ext cx="1241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Establish 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product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and 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business goals </a:t>
            </a:r>
          </a:p>
        </p:txBody>
      </p:sp>
      <p:sp>
        <p:nvSpPr>
          <p:cNvPr id="74" name="Oval 73"/>
          <p:cNvSpPr/>
          <p:nvPr/>
        </p:nvSpPr>
        <p:spPr bwMode="auto">
          <a:xfrm>
            <a:off x="810767" y="1376740"/>
            <a:ext cx="327334" cy="327334"/>
          </a:xfrm>
          <a:prstGeom prst="ellipse">
            <a:avLst/>
          </a:prstGeom>
          <a:solidFill>
            <a:srgbClr val="FFFFFF">
              <a:lumMod val="75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1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893908" y="2934941"/>
            <a:ext cx="1447800" cy="990600"/>
          </a:xfrm>
          <a:prstGeom prst="rect">
            <a:avLst/>
          </a:prstGeom>
          <a:solidFill>
            <a:srgbClr val="3366FF">
              <a:lumMod val="20000"/>
              <a:lumOff val="8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079209" y="3107076"/>
            <a:ext cx="1019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Assign roles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and define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team goals</a:t>
            </a:r>
          </a:p>
        </p:txBody>
      </p:sp>
      <p:sp>
        <p:nvSpPr>
          <p:cNvPr id="77" name="Oval 76"/>
          <p:cNvSpPr/>
          <p:nvPr/>
        </p:nvSpPr>
        <p:spPr bwMode="auto">
          <a:xfrm>
            <a:off x="810767" y="2836893"/>
            <a:ext cx="327334" cy="327334"/>
          </a:xfrm>
          <a:prstGeom prst="ellipse">
            <a:avLst/>
          </a:prstGeom>
          <a:solidFill>
            <a:srgbClr val="FFFFFF">
              <a:lumMod val="75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2</a:t>
            </a:r>
          </a:p>
        </p:txBody>
      </p:sp>
      <p:sp>
        <p:nvSpPr>
          <p:cNvPr id="78" name="Rectangle 77"/>
          <p:cNvSpPr/>
          <p:nvPr/>
        </p:nvSpPr>
        <p:spPr bwMode="auto">
          <a:xfrm>
            <a:off x="893908" y="4395094"/>
            <a:ext cx="1447800" cy="990600"/>
          </a:xfrm>
          <a:prstGeom prst="rect">
            <a:avLst/>
          </a:prstGeom>
          <a:solidFill>
            <a:srgbClr val="3366FF">
              <a:lumMod val="20000"/>
              <a:lumOff val="8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079209" y="4452929"/>
            <a:ext cx="10615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Produce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development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strategy &amp;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process</a:t>
            </a:r>
          </a:p>
        </p:txBody>
      </p:sp>
      <p:sp>
        <p:nvSpPr>
          <p:cNvPr id="80" name="Oval 79"/>
          <p:cNvSpPr/>
          <p:nvPr/>
        </p:nvSpPr>
        <p:spPr bwMode="auto">
          <a:xfrm>
            <a:off x="810767" y="4297046"/>
            <a:ext cx="327334" cy="327334"/>
          </a:xfrm>
          <a:prstGeom prst="ellipse">
            <a:avLst/>
          </a:prstGeom>
          <a:solidFill>
            <a:srgbClr val="FFFFFF">
              <a:lumMod val="75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3</a:t>
            </a:r>
          </a:p>
        </p:txBody>
      </p:sp>
      <p:sp>
        <p:nvSpPr>
          <p:cNvPr id="81" name="Rectangle 80"/>
          <p:cNvSpPr/>
          <p:nvPr/>
        </p:nvSpPr>
        <p:spPr bwMode="auto">
          <a:xfrm>
            <a:off x="2846533" y="1457295"/>
            <a:ext cx="1447800" cy="990600"/>
          </a:xfrm>
          <a:prstGeom prst="rect">
            <a:avLst/>
          </a:prstGeom>
          <a:solidFill>
            <a:srgbClr val="3366FF">
              <a:lumMod val="20000"/>
              <a:lumOff val="8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955634" y="1629430"/>
            <a:ext cx="1148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Build overall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and near-term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plans </a:t>
            </a:r>
          </a:p>
        </p:txBody>
      </p:sp>
      <p:sp>
        <p:nvSpPr>
          <p:cNvPr id="83" name="Oval 82"/>
          <p:cNvSpPr/>
          <p:nvPr/>
        </p:nvSpPr>
        <p:spPr bwMode="auto">
          <a:xfrm>
            <a:off x="2763392" y="1359247"/>
            <a:ext cx="327334" cy="327334"/>
          </a:xfrm>
          <a:prstGeom prst="ellipse">
            <a:avLst/>
          </a:prstGeom>
          <a:solidFill>
            <a:srgbClr val="FFFFFF">
              <a:lumMod val="75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4</a:t>
            </a:r>
          </a:p>
        </p:txBody>
      </p:sp>
      <p:sp>
        <p:nvSpPr>
          <p:cNvPr id="84" name="Rectangle 83"/>
          <p:cNvSpPr/>
          <p:nvPr/>
        </p:nvSpPr>
        <p:spPr bwMode="auto">
          <a:xfrm>
            <a:off x="2846533" y="2917448"/>
            <a:ext cx="1447800" cy="990600"/>
          </a:xfrm>
          <a:prstGeom prst="rect">
            <a:avLst/>
          </a:prstGeom>
          <a:solidFill>
            <a:srgbClr val="3366FF">
              <a:lumMod val="20000"/>
              <a:lumOff val="8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022309" y="3165783"/>
            <a:ext cx="1002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Develop the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quality plan</a:t>
            </a:r>
          </a:p>
        </p:txBody>
      </p:sp>
      <p:sp>
        <p:nvSpPr>
          <p:cNvPr id="86" name="Oval 85"/>
          <p:cNvSpPr/>
          <p:nvPr/>
        </p:nvSpPr>
        <p:spPr bwMode="auto">
          <a:xfrm>
            <a:off x="2763392" y="2819400"/>
            <a:ext cx="327334" cy="327334"/>
          </a:xfrm>
          <a:prstGeom prst="ellipse">
            <a:avLst/>
          </a:prstGeom>
          <a:solidFill>
            <a:srgbClr val="FFFFFF">
              <a:lumMod val="75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5</a:t>
            </a:r>
          </a:p>
        </p:txBody>
      </p:sp>
      <p:sp>
        <p:nvSpPr>
          <p:cNvPr id="87" name="Rectangle 86"/>
          <p:cNvSpPr/>
          <p:nvPr/>
        </p:nvSpPr>
        <p:spPr bwMode="auto">
          <a:xfrm>
            <a:off x="2846533" y="4377601"/>
            <a:ext cx="1447800" cy="990600"/>
          </a:xfrm>
          <a:prstGeom prst="rect">
            <a:avLst/>
          </a:prstGeom>
          <a:solidFill>
            <a:srgbClr val="3366FF">
              <a:lumMod val="20000"/>
              <a:lumOff val="8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927059" y="4549736"/>
            <a:ext cx="1204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Build individual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&amp; consolidated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plans</a:t>
            </a:r>
          </a:p>
        </p:txBody>
      </p:sp>
      <p:sp>
        <p:nvSpPr>
          <p:cNvPr id="89" name="Oval 88"/>
          <p:cNvSpPr/>
          <p:nvPr/>
        </p:nvSpPr>
        <p:spPr bwMode="auto">
          <a:xfrm>
            <a:off x="2763392" y="4279553"/>
            <a:ext cx="327334" cy="327334"/>
          </a:xfrm>
          <a:prstGeom prst="ellipse">
            <a:avLst/>
          </a:prstGeom>
          <a:solidFill>
            <a:srgbClr val="FFFFFF">
              <a:lumMod val="75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6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4799158" y="1439802"/>
            <a:ext cx="1447800" cy="990600"/>
          </a:xfrm>
          <a:prstGeom prst="rect">
            <a:avLst/>
          </a:prstGeom>
          <a:solidFill>
            <a:srgbClr val="3366FF">
              <a:lumMod val="20000"/>
              <a:lumOff val="8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965409" y="1697662"/>
            <a:ext cx="1047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Conduct risk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assessment </a:t>
            </a:r>
          </a:p>
        </p:txBody>
      </p:sp>
      <p:sp>
        <p:nvSpPr>
          <p:cNvPr id="92" name="Oval 91"/>
          <p:cNvSpPr/>
          <p:nvPr/>
        </p:nvSpPr>
        <p:spPr bwMode="auto">
          <a:xfrm>
            <a:off x="4716017" y="1341754"/>
            <a:ext cx="327334" cy="327334"/>
          </a:xfrm>
          <a:prstGeom prst="ellipse">
            <a:avLst/>
          </a:prstGeom>
          <a:solidFill>
            <a:srgbClr val="FFFFFF">
              <a:lumMod val="75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7</a:t>
            </a:r>
          </a:p>
        </p:txBody>
      </p:sp>
      <p:sp>
        <p:nvSpPr>
          <p:cNvPr id="93" name="Rectangle 92"/>
          <p:cNvSpPr/>
          <p:nvPr/>
        </p:nvSpPr>
        <p:spPr bwMode="auto">
          <a:xfrm>
            <a:off x="4799158" y="2899955"/>
            <a:ext cx="1447800" cy="990600"/>
          </a:xfrm>
          <a:prstGeom prst="rect">
            <a:avLst/>
          </a:prstGeom>
          <a:solidFill>
            <a:srgbClr val="3366FF">
              <a:lumMod val="20000"/>
              <a:lumOff val="8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965409" y="2995890"/>
            <a:ext cx="10791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Prepare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management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briefing &amp;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launch report</a:t>
            </a:r>
          </a:p>
        </p:txBody>
      </p:sp>
      <p:sp>
        <p:nvSpPr>
          <p:cNvPr id="95" name="Oval 94"/>
          <p:cNvSpPr/>
          <p:nvPr/>
        </p:nvSpPr>
        <p:spPr bwMode="auto">
          <a:xfrm>
            <a:off x="4716017" y="2801907"/>
            <a:ext cx="327334" cy="327334"/>
          </a:xfrm>
          <a:prstGeom prst="ellipse">
            <a:avLst/>
          </a:prstGeom>
          <a:solidFill>
            <a:srgbClr val="FFFFFF">
              <a:lumMod val="75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8</a:t>
            </a:r>
          </a:p>
        </p:txBody>
      </p:sp>
      <p:sp>
        <p:nvSpPr>
          <p:cNvPr id="96" name="Rectangle 95"/>
          <p:cNvSpPr/>
          <p:nvPr/>
        </p:nvSpPr>
        <p:spPr bwMode="auto">
          <a:xfrm>
            <a:off x="6751783" y="1422309"/>
            <a:ext cx="1447800" cy="990600"/>
          </a:xfrm>
          <a:prstGeom prst="rect">
            <a:avLst/>
          </a:prstGeom>
          <a:solidFill>
            <a:srgbClr val="3366FF">
              <a:lumMod val="20000"/>
              <a:lumOff val="8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956134" y="1594444"/>
            <a:ext cx="10791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Hold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management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review</a:t>
            </a:r>
          </a:p>
        </p:txBody>
      </p:sp>
      <p:sp>
        <p:nvSpPr>
          <p:cNvPr id="98" name="Oval 97"/>
          <p:cNvSpPr/>
          <p:nvPr/>
        </p:nvSpPr>
        <p:spPr bwMode="auto">
          <a:xfrm>
            <a:off x="6668642" y="1324261"/>
            <a:ext cx="327334" cy="327334"/>
          </a:xfrm>
          <a:prstGeom prst="ellipse">
            <a:avLst/>
          </a:prstGeom>
          <a:solidFill>
            <a:srgbClr val="FFFFFF">
              <a:lumMod val="75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9</a:t>
            </a:r>
          </a:p>
        </p:txBody>
      </p:sp>
      <p:sp>
        <p:nvSpPr>
          <p:cNvPr id="99" name="Rectangle 98"/>
          <p:cNvSpPr/>
          <p:nvPr/>
        </p:nvSpPr>
        <p:spPr bwMode="auto">
          <a:xfrm>
            <a:off x="6751783" y="2882462"/>
            <a:ext cx="1447800" cy="990600"/>
          </a:xfrm>
          <a:prstGeom prst="rect">
            <a:avLst/>
          </a:prstGeom>
          <a:solidFill>
            <a:srgbClr val="3366FF">
              <a:lumMod val="20000"/>
              <a:lumOff val="8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832309" y="3054597"/>
            <a:ext cx="995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Launch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postmortem</a:t>
            </a:r>
          </a:p>
        </p:txBody>
      </p:sp>
      <p:cxnSp>
        <p:nvCxnSpPr>
          <p:cNvPr id="101" name="Straight Arrow Connector 100"/>
          <p:cNvCxnSpPr>
            <a:stCxn id="72" idx="2"/>
            <a:endCxn id="75" idx="0"/>
          </p:cNvCxnSpPr>
          <p:nvPr/>
        </p:nvCxnSpPr>
        <p:spPr bwMode="auto">
          <a:xfrm>
            <a:off x="1617808" y="2465388"/>
            <a:ext cx="0" cy="469553"/>
          </a:xfrm>
          <a:prstGeom prst="straightConnector1">
            <a:avLst/>
          </a:prstGeom>
          <a:solidFill>
            <a:srgbClr val="5CA1FB"/>
          </a:solidFill>
          <a:ln w="2857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2" name="Straight Arrow Connector 101"/>
          <p:cNvCxnSpPr>
            <a:stCxn id="75" idx="2"/>
            <a:endCxn id="78" idx="0"/>
          </p:cNvCxnSpPr>
          <p:nvPr/>
        </p:nvCxnSpPr>
        <p:spPr bwMode="auto">
          <a:xfrm>
            <a:off x="1617808" y="3925541"/>
            <a:ext cx="0" cy="469553"/>
          </a:xfrm>
          <a:prstGeom prst="straightConnector1">
            <a:avLst/>
          </a:prstGeom>
          <a:solidFill>
            <a:srgbClr val="5CA1FB"/>
          </a:solidFill>
          <a:ln w="2857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3" name="Elbow Connector 102"/>
          <p:cNvCxnSpPr>
            <a:stCxn id="78" idx="2"/>
            <a:endCxn id="81" idx="1"/>
          </p:cNvCxnSpPr>
          <p:nvPr/>
        </p:nvCxnSpPr>
        <p:spPr bwMode="auto">
          <a:xfrm rot="5400000" flipH="1" flipV="1">
            <a:off x="515620" y="3054782"/>
            <a:ext cx="3433099" cy="1228725"/>
          </a:xfrm>
          <a:prstGeom prst="bentConnector4">
            <a:avLst>
              <a:gd name="adj1" fmla="val -6659"/>
              <a:gd name="adj2" fmla="val 79457"/>
            </a:avLst>
          </a:prstGeom>
          <a:solidFill>
            <a:srgbClr val="5CA1FB"/>
          </a:solidFill>
          <a:ln w="2857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4" name="Straight Arrow Connector 103"/>
          <p:cNvCxnSpPr>
            <a:stCxn id="81" idx="2"/>
            <a:endCxn id="84" idx="0"/>
          </p:cNvCxnSpPr>
          <p:nvPr/>
        </p:nvCxnSpPr>
        <p:spPr bwMode="auto">
          <a:xfrm>
            <a:off x="3570433" y="2447895"/>
            <a:ext cx="0" cy="469553"/>
          </a:xfrm>
          <a:prstGeom prst="straightConnector1">
            <a:avLst/>
          </a:prstGeom>
          <a:solidFill>
            <a:srgbClr val="5CA1FB"/>
          </a:solidFill>
          <a:ln w="2857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5" name="Straight Arrow Connector 104"/>
          <p:cNvCxnSpPr/>
          <p:nvPr/>
        </p:nvCxnSpPr>
        <p:spPr bwMode="auto">
          <a:xfrm>
            <a:off x="5523058" y="2430402"/>
            <a:ext cx="0" cy="469553"/>
          </a:xfrm>
          <a:prstGeom prst="straightConnector1">
            <a:avLst/>
          </a:prstGeom>
          <a:solidFill>
            <a:srgbClr val="5CA1FB"/>
          </a:solidFill>
          <a:ln w="2857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6" name="Straight Arrow Connector 105"/>
          <p:cNvCxnSpPr/>
          <p:nvPr/>
        </p:nvCxnSpPr>
        <p:spPr bwMode="auto">
          <a:xfrm>
            <a:off x="7475683" y="2412909"/>
            <a:ext cx="0" cy="469553"/>
          </a:xfrm>
          <a:prstGeom prst="straightConnector1">
            <a:avLst/>
          </a:prstGeom>
          <a:solidFill>
            <a:srgbClr val="5CA1FB"/>
          </a:solidFill>
          <a:ln w="2857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7" name="Straight Arrow Connector 106"/>
          <p:cNvCxnSpPr>
            <a:stCxn id="84" idx="2"/>
            <a:endCxn id="87" idx="0"/>
          </p:cNvCxnSpPr>
          <p:nvPr/>
        </p:nvCxnSpPr>
        <p:spPr bwMode="auto">
          <a:xfrm>
            <a:off x="3570433" y="3908048"/>
            <a:ext cx="0" cy="469553"/>
          </a:xfrm>
          <a:prstGeom prst="straightConnector1">
            <a:avLst/>
          </a:prstGeom>
          <a:solidFill>
            <a:srgbClr val="5CA1FB"/>
          </a:solidFill>
          <a:ln w="2857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8" name="Elbow Connector 107"/>
          <p:cNvCxnSpPr>
            <a:stCxn id="87" idx="2"/>
            <a:endCxn id="90" idx="1"/>
          </p:cNvCxnSpPr>
          <p:nvPr/>
        </p:nvCxnSpPr>
        <p:spPr bwMode="auto">
          <a:xfrm rot="5400000" flipH="1" flipV="1">
            <a:off x="2468245" y="3037289"/>
            <a:ext cx="3433099" cy="1228725"/>
          </a:xfrm>
          <a:prstGeom prst="bentConnector4">
            <a:avLst>
              <a:gd name="adj1" fmla="val -6659"/>
              <a:gd name="adj2" fmla="val 79457"/>
            </a:avLst>
          </a:prstGeom>
          <a:solidFill>
            <a:srgbClr val="5CA1FB"/>
          </a:solidFill>
          <a:ln w="2857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9" name="Elbow Connector 108"/>
          <p:cNvCxnSpPr>
            <a:stCxn id="93" idx="2"/>
            <a:endCxn id="96" idx="1"/>
          </p:cNvCxnSpPr>
          <p:nvPr/>
        </p:nvCxnSpPr>
        <p:spPr bwMode="auto">
          <a:xfrm rot="5400000" flipH="1" flipV="1">
            <a:off x="5150947" y="2289719"/>
            <a:ext cx="1972946" cy="1228725"/>
          </a:xfrm>
          <a:prstGeom prst="bentConnector4">
            <a:avLst>
              <a:gd name="adj1" fmla="val -11587"/>
              <a:gd name="adj2" fmla="val 79457"/>
            </a:avLst>
          </a:prstGeom>
          <a:solidFill>
            <a:srgbClr val="5CA1FB"/>
          </a:solidFill>
          <a:ln w="2857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87375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Meeting 1: Establish Product and Business Goals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246188"/>
            <a:ext cx="8378825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The first step during the launch is for the team to understand what it is being asked to do.</a:t>
            </a:r>
          </a:p>
          <a:p>
            <a:pPr marL="0" indent="0" eaLnBrk="1" hangingPunct="1">
              <a:spcAft>
                <a:spcPct val="30000"/>
              </a:spcAft>
            </a:pPr>
            <a:r>
              <a:rPr lang="en-US" dirty="0" smtClean="0"/>
              <a:t>During meeting 1, management and marketing meet with the team to share their views about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what they want the team to develop</a:t>
            </a:r>
          </a:p>
          <a:p>
            <a:pPr lvl="2" eaLnBrk="1" hangingPunct="1">
              <a:spcAft>
                <a:spcPct val="30000"/>
              </a:spcAft>
            </a:pPr>
            <a:r>
              <a:rPr lang="en-US" dirty="0" smtClean="0"/>
              <a:t>essential features</a:t>
            </a:r>
          </a:p>
          <a:p>
            <a:pPr lvl="2" eaLnBrk="1" hangingPunct="1">
              <a:spcAft>
                <a:spcPct val="30000"/>
              </a:spcAft>
            </a:pPr>
            <a:r>
              <a:rPr lang="en-US" dirty="0" smtClean="0"/>
              <a:t>nice-to-have features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when the product is needed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what resources the team has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what flexibility the team has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why this job is important</a:t>
            </a:r>
          </a:p>
          <a:p>
            <a:pPr lvl="1" eaLnBrk="1" hangingPunct="1"/>
            <a:r>
              <a:rPr lang="en-US" dirty="0" smtClean="0"/>
              <a:t>how management will measure success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87375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Meeting 2: Establish Team Goals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After the initial meeting, management leaves the launch and the team beings to develop their plan.</a:t>
            </a:r>
          </a:p>
          <a:p>
            <a:pPr marL="0" indent="0" eaLnBrk="1" hangingPunct="1"/>
            <a:r>
              <a:rPr lang="en-US" dirty="0" smtClean="0"/>
              <a:t>During launch meeting 2, the team sets its goals and organizes itself.</a:t>
            </a:r>
          </a:p>
          <a:p>
            <a:pPr marL="0" indent="0" eaLnBrk="1" hangingPunct="1"/>
            <a:r>
              <a:rPr lang="en-US" dirty="0" smtClean="0"/>
              <a:t>The team leader leads a review of management’s</a:t>
            </a:r>
            <a:br>
              <a:rPr lang="en-US" dirty="0" smtClean="0"/>
            </a:br>
            <a:r>
              <a:rPr lang="en-US" dirty="0" smtClean="0"/>
              <a:t>goals to ensure that the team understands them</a:t>
            </a:r>
            <a:br>
              <a:rPr lang="en-US" dirty="0" smtClean="0"/>
            </a:br>
            <a:r>
              <a:rPr lang="en-US" dirty="0" smtClean="0"/>
              <a:t>well enough to make a plan.</a:t>
            </a:r>
          </a:p>
          <a:p>
            <a:pPr marL="0" indent="0" eaLnBrk="1" hangingPunct="1"/>
            <a:r>
              <a:rPr lang="en-US" dirty="0" smtClean="0"/>
              <a:t>The team adds three to five team-specific goals.</a:t>
            </a:r>
          </a:p>
          <a:p>
            <a:pPr marL="0" indent="0" eaLnBrk="1" hangingPunct="1"/>
            <a:endParaRPr lang="en-US" dirty="0" smtClean="0"/>
          </a:p>
        </p:txBody>
      </p:sp>
      <p:pic>
        <p:nvPicPr>
          <p:cNvPr id="12292" name="Picture 4" descr="\\ad\dfs\Users\mkasunic\Documents\iStock\iStock_000009376848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100" y="2989263"/>
            <a:ext cx="2035175" cy="275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title"/>
          </p:nvPr>
        </p:nvSpPr>
        <p:spPr>
          <a:xfrm>
            <a:off x="257175" y="587375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Meeting 2: Organize the Team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3500" indent="-63500" eaLnBrk="1" hangingPunct="1"/>
            <a:r>
              <a:rPr lang="en-US" dirty="0" smtClean="0"/>
              <a:t>The management responsibility is shared on a self-managed team.</a:t>
            </a:r>
          </a:p>
          <a:p>
            <a:pPr marL="63500" indent="-63500" eaLnBrk="1" hangingPunct="1"/>
            <a:r>
              <a:rPr lang="en-US" dirty="0" smtClean="0"/>
              <a:t>Traditional project management responsibilities are distributed among eight team roles.</a:t>
            </a:r>
          </a:p>
          <a:p>
            <a:pPr marL="860425" lvl="1" indent="-233363" eaLnBrk="1" hangingPunct="1">
              <a:buFont typeface="Times" charset="0"/>
              <a:buChar char="•"/>
            </a:pPr>
            <a:r>
              <a:rPr lang="en-US" dirty="0" smtClean="0"/>
              <a:t>customer interface manager</a:t>
            </a:r>
          </a:p>
          <a:p>
            <a:pPr marL="860425" lvl="1" indent="-233363" eaLnBrk="1" hangingPunct="1">
              <a:buFont typeface="Times" charset="0"/>
              <a:buChar char="•"/>
            </a:pPr>
            <a:r>
              <a:rPr lang="en-US" dirty="0" smtClean="0"/>
              <a:t>design manager</a:t>
            </a:r>
          </a:p>
          <a:p>
            <a:pPr marL="860425" lvl="1" indent="-233363" eaLnBrk="1" hangingPunct="1">
              <a:buFont typeface="Times" charset="0"/>
              <a:buChar char="•"/>
            </a:pPr>
            <a:r>
              <a:rPr lang="en-US" dirty="0" smtClean="0"/>
              <a:t>implementation manager</a:t>
            </a:r>
          </a:p>
          <a:p>
            <a:pPr marL="860425" lvl="1" indent="-233363" eaLnBrk="1" hangingPunct="1">
              <a:buFont typeface="Times" charset="0"/>
              <a:buChar char="•"/>
            </a:pPr>
            <a:r>
              <a:rPr lang="en-US" dirty="0" smtClean="0"/>
              <a:t>test manager</a:t>
            </a:r>
          </a:p>
          <a:p>
            <a:pPr marL="63500" indent="-63500" eaLnBrk="1" hangingPunct="1"/>
            <a:endParaRPr lang="en-US" dirty="0" smtClean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422775" y="2730836"/>
            <a:ext cx="3748088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922338" lvl="2" indent="-182563" defTabSz="811213">
              <a:spcBef>
                <a:spcPct val="0"/>
              </a:spcBef>
              <a:spcAft>
                <a:spcPct val="50000"/>
              </a:spcAft>
              <a:buFontTx/>
              <a:buChar char="•"/>
            </a:pPr>
            <a:r>
              <a:rPr lang="en-US" sz="2100" dirty="0"/>
              <a:t>planning manager</a:t>
            </a:r>
          </a:p>
          <a:p>
            <a:pPr marL="922338" lvl="2" indent="-182563" defTabSz="811213">
              <a:spcBef>
                <a:spcPct val="0"/>
              </a:spcBef>
              <a:spcAft>
                <a:spcPct val="50000"/>
              </a:spcAft>
              <a:buFontTx/>
              <a:buChar char="•"/>
            </a:pPr>
            <a:r>
              <a:rPr lang="en-US" sz="2100" dirty="0"/>
              <a:t>quality manager</a:t>
            </a:r>
          </a:p>
          <a:p>
            <a:pPr marL="922338" lvl="2" indent="-182563" defTabSz="811213">
              <a:spcBef>
                <a:spcPct val="0"/>
              </a:spcBef>
              <a:spcAft>
                <a:spcPct val="50000"/>
              </a:spcAft>
              <a:buFontTx/>
              <a:buChar char="•"/>
            </a:pPr>
            <a:r>
              <a:rPr lang="en-US" sz="2100" dirty="0"/>
              <a:t>process manager</a:t>
            </a:r>
          </a:p>
          <a:p>
            <a:pPr marL="922338" lvl="2" indent="-182563" defTabSz="811213">
              <a:spcBef>
                <a:spcPct val="0"/>
              </a:spcBef>
              <a:spcAft>
                <a:spcPct val="50000"/>
              </a:spcAft>
              <a:buFontTx/>
              <a:buChar char="•"/>
            </a:pPr>
            <a:r>
              <a:rPr lang="en-US" sz="2100" dirty="0"/>
              <a:t>support manager</a:t>
            </a:r>
          </a:p>
          <a:p>
            <a:pPr marL="457200" indent="-457200" defTabSz="811213">
              <a:spcBef>
                <a:spcPct val="0"/>
              </a:spcBef>
              <a:spcAft>
                <a:spcPct val="50000"/>
              </a:spcAft>
            </a:pPr>
            <a:endParaRPr lang="en-US" sz="21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87375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Meeting 2: Organize the Team, cont. 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idx="1"/>
          </p:nvPr>
        </p:nvSpPr>
        <p:spPr>
          <a:xfrm>
            <a:off x="333375" y="1360488"/>
            <a:ext cx="8455025" cy="4648200"/>
          </a:xfrm>
        </p:spPr>
        <p:txBody>
          <a:bodyPr/>
          <a:lstStyle/>
          <a:p>
            <a:pPr marL="0" indent="0" eaLnBrk="1" hangingPunct="1"/>
            <a:r>
              <a:rPr lang="en-US" sz="2000" dirty="0" smtClean="0"/>
              <a:t>Each team member assumes the responsibility for at least one team management role.</a:t>
            </a:r>
          </a:p>
          <a:p>
            <a:pPr marL="0" indent="0" eaLnBrk="1" hangingPunct="1"/>
            <a:r>
              <a:rPr lang="en-US" sz="2000" dirty="0" smtClean="0"/>
              <a:t>Defined roles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sz="2000" dirty="0" smtClean="0"/>
              <a:t>ensure that key areas are covered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sz="2000" dirty="0" smtClean="0"/>
              <a:t>give each team member a responsibility in running the team 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sz="2000" dirty="0" smtClean="0"/>
              <a:t>build a sense of membership and ownership among the team members</a:t>
            </a:r>
          </a:p>
          <a:p>
            <a:pPr lvl="1" eaLnBrk="1" hangingPunct="1"/>
            <a:r>
              <a:rPr lang="en-US" sz="2000" dirty="0" smtClean="0"/>
              <a:t>free the team leader to focus on the role of coaching and leading the team</a:t>
            </a:r>
          </a:p>
          <a:p>
            <a:pPr marL="0" indent="0" eaLnBrk="1" hangingPunct="1"/>
            <a:r>
              <a:rPr lang="en-US" sz="2000" dirty="0" smtClean="0"/>
              <a:t>TSP roles work best when the team leader relies on each of the role managers for the project’s success. </a:t>
            </a:r>
          </a:p>
          <a:p>
            <a:pPr marL="0" indent="0" eaLnBrk="1" hangingPunct="1"/>
            <a:r>
              <a:rPr lang="en-US" sz="2000" dirty="0" smtClean="0"/>
              <a:t>The team leader should present his or her expectations for each role.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9"/>
          <p:cNvSpPr>
            <a:spLocks noGrp="1" noChangeArrowheads="1"/>
          </p:cNvSpPr>
          <p:nvPr>
            <p:ph type="title"/>
          </p:nvPr>
        </p:nvSpPr>
        <p:spPr>
          <a:xfrm>
            <a:off x="257175" y="587375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Meeting 3: Define the Work and the Approach</a:t>
            </a:r>
          </a:p>
        </p:txBody>
      </p:sp>
      <p:sp>
        <p:nvSpPr>
          <p:cNvPr id="15363" name="Rectangle 20"/>
          <p:cNvSpPr>
            <a:spLocks noGrp="1" noChangeArrowheads="1"/>
          </p:cNvSpPr>
          <p:nvPr>
            <p:ph idx="1"/>
          </p:nvPr>
        </p:nvSpPr>
        <p:spPr>
          <a:xfrm>
            <a:off x="3395663" y="1447800"/>
            <a:ext cx="5364162" cy="4648200"/>
          </a:xfrm>
        </p:spPr>
        <p:txBody>
          <a:bodyPr/>
          <a:lstStyle/>
          <a:p>
            <a:pPr marL="381000" indent="-381000" eaLnBrk="1" hangingPunct="1"/>
            <a:r>
              <a:rPr lang="en-US" sz="2000" dirty="0" smtClean="0"/>
              <a:t>	In meeting 3, the team accomplishes three important prerequisites to building the team plan.</a:t>
            </a:r>
          </a:p>
          <a:p>
            <a:pPr marL="800100" lvl="1" indent="-342900" eaLnBrk="1" hangingPunct="1">
              <a:buFont typeface="Times" charset="0"/>
              <a:buAutoNum type="arabicPeriod"/>
            </a:pPr>
            <a:r>
              <a:rPr lang="en-US" sz="2000" dirty="0" smtClean="0"/>
              <a:t>identifies all of the </a:t>
            </a:r>
            <a:r>
              <a:rPr lang="en-US" sz="2000" i="1" dirty="0" smtClean="0"/>
              <a:t>work</a:t>
            </a:r>
            <a:r>
              <a:rPr lang="en-US" sz="2000" dirty="0" smtClean="0"/>
              <a:t> the team needs to do</a:t>
            </a:r>
          </a:p>
          <a:p>
            <a:pPr marL="800100" lvl="1" indent="-342900" eaLnBrk="1" hangingPunct="1">
              <a:buFont typeface="Times" charset="0"/>
              <a:buAutoNum type="arabicPeriod"/>
            </a:pPr>
            <a:r>
              <a:rPr lang="en-US" sz="2000" dirty="0" smtClean="0"/>
              <a:t>identifies the </a:t>
            </a:r>
            <a:r>
              <a:rPr lang="en-US" sz="2000" i="1" dirty="0" smtClean="0"/>
              <a:t>build strategy </a:t>
            </a:r>
            <a:r>
              <a:rPr lang="en-US" sz="2000" dirty="0" smtClean="0"/>
              <a:t>the team will use to develop the software</a:t>
            </a:r>
          </a:p>
          <a:p>
            <a:pPr marL="800100" lvl="1" indent="-342900" eaLnBrk="1" hangingPunct="1">
              <a:buFont typeface="Times" charset="0"/>
              <a:buAutoNum type="arabicPeriod"/>
            </a:pPr>
            <a:r>
              <a:rPr lang="en-US" sz="2000" dirty="0" smtClean="0"/>
              <a:t>identifies or defines the </a:t>
            </a:r>
            <a:r>
              <a:rPr lang="en-US" sz="2000" i="1" dirty="0" smtClean="0"/>
              <a:t>processes</a:t>
            </a:r>
            <a:r>
              <a:rPr lang="en-US" sz="2000" dirty="0" smtClean="0"/>
              <a:t> the team will follow to do the work</a:t>
            </a:r>
          </a:p>
          <a:p>
            <a:pPr marL="381000" indent="-381000" eaLnBrk="1" hangingPunct="1"/>
            <a:endParaRPr lang="en-US" sz="2000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746539" y="1285049"/>
            <a:ext cx="2059732" cy="780230"/>
            <a:chOff x="462751" y="1363879"/>
            <a:chExt cx="2059732" cy="780230"/>
          </a:xfrm>
        </p:grpSpPr>
        <p:sp>
          <p:nvSpPr>
            <p:cNvPr id="3" name="Rounded Rectangle 2"/>
            <p:cNvSpPr/>
            <p:nvPr/>
          </p:nvSpPr>
          <p:spPr bwMode="auto">
            <a:xfrm>
              <a:off x="462751" y="1363879"/>
              <a:ext cx="2059732" cy="780230"/>
            </a:xfrm>
            <a:prstGeom prst="roundRect">
              <a:avLst>
                <a:gd name="adj" fmla="val 38620"/>
              </a:avLst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816791" y="1430829"/>
              <a:ext cx="13516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Conceptual</a:t>
              </a:r>
              <a:br>
                <a:rPr lang="en-US" sz="1800" dirty="0" smtClean="0"/>
              </a:br>
              <a:r>
                <a:rPr lang="en-US" sz="1800" dirty="0" smtClean="0"/>
                <a:t>design</a:t>
              </a:r>
              <a:endParaRPr lang="en-US" sz="18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46539" y="2324651"/>
            <a:ext cx="2059732" cy="780230"/>
            <a:chOff x="462751" y="2273373"/>
            <a:chExt cx="2059732" cy="780230"/>
          </a:xfrm>
        </p:grpSpPr>
        <p:sp>
          <p:nvSpPr>
            <p:cNvPr id="26" name="Rounded Rectangle 25"/>
            <p:cNvSpPr/>
            <p:nvPr/>
          </p:nvSpPr>
          <p:spPr bwMode="auto">
            <a:xfrm>
              <a:off x="462751" y="2273373"/>
              <a:ext cx="2059732" cy="780230"/>
            </a:xfrm>
            <a:prstGeom prst="roundRect">
              <a:avLst>
                <a:gd name="adj" fmla="val 38620"/>
              </a:avLst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20611" y="2340323"/>
              <a:ext cx="15440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Development</a:t>
              </a:r>
              <a:br>
                <a:rPr lang="en-US" sz="1800" dirty="0" smtClean="0"/>
              </a:br>
              <a:r>
                <a:rPr lang="en-US" sz="1800" dirty="0" smtClean="0"/>
                <a:t>strategy</a:t>
              </a:r>
              <a:endParaRPr lang="en-US" sz="18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46539" y="3364253"/>
            <a:ext cx="2059732" cy="780230"/>
            <a:chOff x="462751" y="3298132"/>
            <a:chExt cx="2059732" cy="780230"/>
          </a:xfrm>
        </p:grpSpPr>
        <p:sp>
          <p:nvSpPr>
            <p:cNvPr id="27" name="Rounded Rectangle 26"/>
            <p:cNvSpPr/>
            <p:nvPr/>
          </p:nvSpPr>
          <p:spPr bwMode="auto">
            <a:xfrm>
              <a:off x="462751" y="3298132"/>
              <a:ext cx="2059732" cy="780230"/>
            </a:xfrm>
            <a:prstGeom prst="roundRect">
              <a:avLst>
                <a:gd name="adj" fmla="val 38620"/>
              </a:avLst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57855" y="3365082"/>
              <a:ext cx="10695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List of</a:t>
              </a:r>
              <a:br>
                <a:rPr lang="en-US" sz="1800" dirty="0" smtClean="0"/>
              </a:br>
              <a:r>
                <a:rPr lang="en-US" sz="1800" dirty="0" smtClean="0"/>
                <a:t>products</a:t>
              </a:r>
              <a:endParaRPr lang="en-US" sz="18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46539" y="4403855"/>
            <a:ext cx="2059732" cy="780230"/>
            <a:chOff x="462751" y="4377885"/>
            <a:chExt cx="2059732" cy="780230"/>
          </a:xfrm>
        </p:grpSpPr>
        <p:sp>
          <p:nvSpPr>
            <p:cNvPr id="28" name="Rounded Rectangle 27"/>
            <p:cNvSpPr/>
            <p:nvPr/>
          </p:nvSpPr>
          <p:spPr bwMode="auto">
            <a:xfrm>
              <a:off x="462751" y="4377885"/>
              <a:ext cx="2059732" cy="780230"/>
            </a:xfrm>
            <a:prstGeom prst="roundRect">
              <a:avLst>
                <a:gd name="adj" fmla="val 38620"/>
              </a:avLst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96328" y="4444835"/>
              <a:ext cx="99257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Project</a:t>
              </a:r>
              <a:br>
                <a:rPr lang="en-US" sz="1800" dirty="0" smtClean="0"/>
              </a:br>
              <a:r>
                <a:rPr lang="en-US" sz="1800" dirty="0" smtClean="0"/>
                <a:t>process</a:t>
              </a:r>
              <a:endParaRPr lang="en-US" sz="18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20463" y="5443458"/>
            <a:ext cx="2211932" cy="768160"/>
            <a:chOff x="436675" y="5317330"/>
            <a:chExt cx="2211932" cy="768160"/>
          </a:xfrm>
          <a:effectLst>
            <a:glow rad="228600">
              <a:srgbClr val="CC9A1F">
                <a:alpha val="40000"/>
              </a:srgbClr>
            </a:glow>
          </a:effectLst>
        </p:grpSpPr>
        <p:sp>
          <p:nvSpPr>
            <p:cNvPr id="8" name="Rectangle 7"/>
            <p:cNvSpPr/>
            <p:nvPr/>
          </p:nvSpPr>
          <p:spPr bwMode="auto">
            <a:xfrm>
              <a:off x="436675" y="5317330"/>
              <a:ext cx="2211932" cy="768160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48806" y="5516744"/>
              <a:ext cx="17876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Project strategy</a:t>
              </a:r>
              <a:endParaRPr lang="en-US" sz="1800" dirty="0"/>
            </a:p>
          </p:txBody>
        </p:sp>
      </p:grpSp>
      <p:cxnSp>
        <p:nvCxnSpPr>
          <p:cNvPr id="11" name="Straight Arrow Connector 10"/>
          <p:cNvCxnSpPr>
            <a:stCxn id="3" idx="2"/>
            <a:endCxn id="26" idx="0"/>
          </p:cNvCxnSpPr>
          <p:nvPr/>
        </p:nvCxnSpPr>
        <p:spPr bwMode="auto">
          <a:xfrm>
            <a:off x="1776405" y="2065279"/>
            <a:ext cx="0" cy="259372"/>
          </a:xfrm>
          <a:prstGeom prst="straightConnector1">
            <a:avLst/>
          </a:prstGeom>
          <a:noFill/>
          <a:ln w="571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Straight Arrow Connector 36"/>
          <p:cNvCxnSpPr>
            <a:stCxn id="26" idx="2"/>
            <a:endCxn id="27" idx="0"/>
          </p:cNvCxnSpPr>
          <p:nvPr/>
        </p:nvCxnSpPr>
        <p:spPr bwMode="auto">
          <a:xfrm>
            <a:off x="1776405" y="3104881"/>
            <a:ext cx="0" cy="259372"/>
          </a:xfrm>
          <a:prstGeom prst="straightConnector1">
            <a:avLst/>
          </a:prstGeom>
          <a:noFill/>
          <a:ln w="571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Straight Arrow Connector 40"/>
          <p:cNvCxnSpPr>
            <a:stCxn id="27" idx="2"/>
            <a:endCxn id="28" idx="0"/>
          </p:cNvCxnSpPr>
          <p:nvPr/>
        </p:nvCxnSpPr>
        <p:spPr bwMode="auto">
          <a:xfrm>
            <a:off x="1776405" y="4144483"/>
            <a:ext cx="0" cy="259372"/>
          </a:xfrm>
          <a:prstGeom prst="straightConnector1">
            <a:avLst/>
          </a:prstGeom>
          <a:noFill/>
          <a:ln w="571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>
            <a:off x="1776405" y="5184085"/>
            <a:ext cx="0" cy="259372"/>
          </a:xfrm>
          <a:prstGeom prst="straightConnector1">
            <a:avLst/>
          </a:prstGeom>
          <a:noFill/>
          <a:ln w="571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9814597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9"/>
          <p:cNvSpPr>
            <a:spLocks noGrp="1" noChangeArrowheads="1"/>
          </p:cNvSpPr>
          <p:nvPr>
            <p:ph type="title"/>
          </p:nvPr>
        </p:nvSpPr>
        <p:spPr>
          <a:xfrm>
            <a:off x="257175" y="587375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Meeting 4: Build the Overall Plan</a:t>
            </a:r>
          </a:p>
        </p:txBody>
      </p:sp>
      <p:sp>
        <p:nvSpPr>
          <p:cNvPr id="16387" name="Rectangle 20"/>
          <p:cNvSpPr>
            <a:spLocks noGrp="1" noChangeArrowheads="1"/>
          </p:cNvSpPr>
          <p:nvPr>
            <p:ph idx="1"/>
          </p:nvPr>
        </p:nvSpPr>
        <p:spPr>
          <a:xfrm>
            <a:off x="3395663" y="1447800"/>
            <a:ext cx="5364162" cy="4648200"/>
          </a:xfrm>
        </p:spPr>
        <p:txBody>
          <a:bodyPr/>
          <a:lstStyle/>
          <a:p>
            <a:pPr marL="0" indent="0" eaLnBrk="1" hangingPunct="1"/>
            <a:r>
              <a:rPr lang="en-US" sz="1800" dirty="0" smtClean="0"/>
              <a:t>In launch meeting 4, the team creates the overall plan by establishing</a:t>
            </a:r>
          </a:p>
          <a:p>
            <a:pPr lvl="1" eaLnBrk="1" hangingPunct="1"/>
            <a:r>
              <a:rPr lang="en-US" sz="1800" dirty="0" smtClean="0"/>
              <a:t>the estimated sizes of the products to be produced (how big is the job)</a:t>
            </a:r>
          </a:p>
          <a:p>
            <a:pPr lvl="1" eaLnBrk="1" hangingPunct="1"/>
            <a:r>
              <a:rPr lang="en-US" sz="1800" dirty="0" smtClean="0"/>
              <a:t>the tasks needed to complete the work </a:t>
            </a:r>
            <a:br>
              <a:rPr lang="en-US" sz="1800" dirty="0" smtClean="0"/>
            </a:br>
            <a:r>
              <a:rPr lang="en-US" sz="1800" dirty="0" smtClean="0"/>
              <a:t>(with effort estimates)</a:t>
            </a:r>
          </a:p>
          <a:p>
            <a:pPr lvl="2" eaLnBrk="1" hangingPunct="1"/>
            <a:r>
              <a:rPr lang="en-US" sz="1800" dirty="0" smtClean="0"/>
              <a:t>next-phase tasks, detailed to the </a:t>
            </a:r>
            <a:br>
              <a:rPr lang="en-US" sz="1800" dirty="0" smtClean="0"/>
            </a:br>
            <a:r>
              <a:rPr lang="en-US" sz="1800" dirty="0" smtClean="0"/>
              <a:t>work-step level</a:t>
            </a:r>
          </a:p>
          <a:p>
            <a:pPr lvl="2" eaLnBrk="1" hangingPunct="1"/>
            <a:r>
              <a:rPr lang="en-US" sz="1800" dirty="0" smtClean="0"/>
              <a:t>later phases planned at a high level</a:t>
            </a:r>
          </a:p>
          <a:p>
            <a:pPr lvl="1" eaLnBrk="1" hangingPunct="1"/>
            <a:r>
              <a:rPr lang="en-US" sz="1800" dirty="0" smtClean="0"/>
              <a:t>the estimated team hours available each week for the work</a:t>
            </a:r>
          </a:p>
          <a:p>
            <a:pPr lvl="1" eaLnBrk="1" hangingPunct="1"/>
            <a:r>
              <a:rPr lang="en-US" sz="1800" dirty="0" smtClean="0"/>
              <a:t>an initial schedule for the project</a:t>
            </a:r>
          </a:p>
          <a:p>
            <a:pPr lvl="1" eaLnBrk="1" hangingPunct="1"/>
            <a:endParaRPr lang="en-US" sz="1800" dirty="0" smtClean="0"/>
          </a:p>
          <a:p>
            <a:pPr marL="0" indent="0" eaLnBrk="1" hangingPunct="1"/>
            <a:endParaRPr lang="en-US" sz="1800" dirty="0" smtClean="0"/>
          </a:p>
          <a:p>
            <a:pPr marL="0" indent="0" eaLnBrk="1" hangingPunct="1"/>
            <a:endParaRPr lang="en-US" sz="1800" dirty="0" smtClean="0"/>
          </a:p>
        </p:txBody>
      </p:sp>
      <p:grpSp>
        <p:nvGrpSpPr>
          <p:cNvPr id="19" name="Group 18"/>
          <p:cNvGrpSpPr/>
          <p:nvPr/>
        </p:nvGrpSpPr>
        <p:grpSpPr>
          <a:xfrm>
            <a:off x="746539" y="1285049"/>
            <a:ext cx="2059732" cy="780230"/>
            <a:chOff x="462751" y="1363879"/>
            <a:chExt cx="2059732" cy="780230"/>
          </a:xfrm>
        </p:grpSpPr>
        <p:sp>
          <p:nvSpPr>
            <p:cNvPr id="20" name="Rounded Rectangle 19"/>
            <p:cNvSpPr/>
            <p:nvPr/>
          </p:nvSpPr>
          <p:spPr bwMode="auto">
            <a:xfrm>
              <a:off x="462751" y="1363879"/>
              <a:ext cx="2059732" cy="780230"/>
            </a:xfrm>
            <a:prstGeom prst="roundRect">
              <a:avLst>
                <a:gd name="adj" fmla="val 38620"/>
              </a:avLst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51445" y="1430829"/>
              <a:ext cx="108234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Estimate</a:t>
              </a:r>
              <a:br>
                <a:rPr lang="en-US" sz="1800" dirty="0" smtClean="0"/>
              </a:br>
              <a:r>
                <a:rPr lang="en-US" sz="1800" dirty="0" smtClean="0"/>
                <a:t>size</a:t>
              </a:r>
              <a:endParaRPr lang="en-US" sz="18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46539" y="2324651"/>
            <a:ext cx="2059732" cy="780230"/>
            <a:chOff x="462751" y="2273373"/>
            <a:chExt cx="2059732" cy="780230"/>
          </a:xfrm>
        </p:grpSpPr>
        <p:sp>
          <p:nvSpPr>
            <p:cNvPr id="23" name="Rounded Rectangle 22"/>
            <p:cNvSpPr/>
            <p:nvPr/>
          </p:nvSpPr>
          <p:spPr bwMode="auto">
            <a:xfrm>
              <a:off x="462751" y="2273373"/>
              <a:ext cx="2059732" cy="780230"/>
            </a:xfrm>
            <a:prstGeom prst="roundRect">
              <a:avLst>
                <a:gd name="adj" fmla="val 38620"/>
              </a:avLst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066861" y="2340323"/>
              <a:ext cx="8515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Define</a:t>
              </a:r>
              <a:br>
                <a:rPr lang="en-US" sz="1800" dirty="0" smtClean="0"/>
              </a:br>
              <a:r>
                <a:rPr lang="en-US" sz="1800" dirty="0" smtClean="0"/>
                <a:t>tasks</a:t>
              </a:r>
              <a:endParaRPr lang="en-US" sz="18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46539" y="3364253"/>
            <a:ext cx="2059732" cy="780230"/>
            <a:chOff x="462751" y="3298132"/>
            <a:chExt cx="2059732" cy="780230"/>
          </a:xfrm>
        </p:grpSpPr>
        <p:sp>
          <p:nvSpPr>
            <p:cNvPr id="26" name="Rounded Rectangle 25"/>
            <p:cNvSpPr/>
            <p:nvPr/>
          </p:nvSpPr>
          <p:spPr bwMode="auto">
            <a:xfrm>
              <a:off x="462751" y="3298132"/>
              <a:ext cx="2059732" cy="780230"/>
            </a:xfrm>
            <a:prstGeom prst="roundRect">
              <a:avLst>
                <a:gd name="adj" fmla="val 38620"/>
              </a:avLst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93737" y="3365082"/>
              <a:ext cx="119776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Estimate</a:t>
              </a:r>
              <a:br>
                <a:rPr lang="en-US" sz="1800" dirty="0" smtClean="0"/>
              </a:br>
              <a:r>
                <a:rPr lang="en-US" sz="1800" dirty="0" smtClean="0"/>
                <a:t>resources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46539" y="4403855"/>
            <a:ext cx="2059732" cy="780230"/>
            <a:chOff x="462751" y="4377885"/>
            <a:chExt cx="2059732" cy="780230"/>
          </a:xfrm>
        </p:grpSpPr>
        <p:sp>
          <p:nvSpPr>
            <p:cNvPr id="29" name="Rounded Rectangle 28"/>
            <p:cNvSpPr/>
            <p:nvPr/>
          </p:nvSpPr>
          <p:spPr bwMode="auto">
            <a:xfrm>
              <a:off x="462751" y="4377885"/>
              <a:ext cx="2059732" cy="780230"/>
            </a:xfrm>
            <a:prstGeom prst="roundRect">
              <a:avLst>
                <a:gd name="adj" fmla="val 38620"/>
              </a:avLst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94968" y="4444835"/>
              <a:ext cx="159530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Estimate</a:t>
              </a:r>
              <a:br>
                <a:rPr lang="en-US" sz="1800" dirty="0" smtClean="0"/>
              </a:br>
              <a:r>
                <a:rPr lang="en-US" sz="1800" dirty="0" smtClean="0"/>
                <a:t>available time</a:t>
              </a:r>
              <a:endParaRPr lang="en-US" sz="18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20463" y="5443458"/>
            <a:ext cx="2211932" cy="768160"/>
            <a:chOff x="436675" y="5317330"/>
            <a:chExt cx="2211932" cy="768160"/>
          </a:xfrm>
          <a:effectLst>
            <a:glow rad="228600">
              <a:srgbClr val="CC9A1F">
                <a:alpha val="40000"/>
              </a:srgbClr>
            </a:glow>
          </a:effectLst>
        </p:grpSpPr>
        <p:sp>
          <p:nvSpPr>
            <p:cNvPr id="32" name="Rectangle 31"/>
            <p:cNvSpPr/>
            <p:nvPr/>
          </p:nvSpPr>
          <p:spPr bwMode="auto">
            <a:xfrm>
              <a:off x="436675" y="5317330"/>
              <a:ext cx="2211932" cy="768160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34757" y="5516744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Overall plan</a:t>
              </a:r>
              <a:endParaRPr lang="en-US" sz="1800" dirty="0"/>
            </a:p>
          </p:txBody>
        </p:sp>
      </p:grpSp>
      <p:cxnSp>
        <p:nvCxnSpPr>
          <p:cNvPr id="34" name="Straight Arrow Connector 33"/>
          <p:cNvCxnSpPr>
            <a:stCxn id="20" idx="2"/>
            <a:endCxn id="23" idx="0"/>
          </p:cNvCxnSpPr>
          <p:nvPr/>
        </p:nvCxnSpPr>
        <p:spPr bwMode="auto">
          <a:xfrm>
            <a:off x="1776405" y="2065279"/>
            <a:ext cx="0" cy="259372"/>
          </a:xfrm>
          <a:prstGeom prst="straightConnector1">
            <a:avLst/>
          </a:prstGeom>
          <a:noFill/>
          <a:ln w="571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Straight Arrow Connector 34"/>
          <p:cNvCxnSpPr>
            <a:stCxn id="23" idx="2"/>
            <a:endCxn id="26" idx="0"/>
          </p:cNvCxnSpPr>
          <p:nvPr/>
        </p:nvCxnSpPr>
        <p:spPr bwMode="auto">
          <a:xfrm>
            <a:off x="1776405" y="3104881"/>
            <a:ext cx="0" cy="259372"/>
          </a:xfrm>
          <a:prstGeom prst="straightConnector1">
            <a:avLst/>
          </a:prstGeom>
          <a:noFill/>
          <a:ln w="571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Straight Arrow Connector 35"/>
          <p:cNvCxnSpPr>
            <a:stCxn id="26" idx="2"/>
            <a:endCxn id="29" idx="0"/>
          </p:cNvCxnSpPr>
          <p:nvPr/>
        </p:nvCxnSpPr>
        <p:spPr bwMode="auto">
          <a:xfrm>
            <a:off x="1776405" y="4144483"/>
            <a:ext cx="0" cy="259372"/>
          </a:xfrm>
          <a:prstGeom prst="straightConnector1">
            <a:avLst/>
          </a:prstGeom>
          <a:noFill/>
          <a:ln w="571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>
            <a:off x="1776405" y="5184085"/>
            <a:ext cx="0" cy="259372"/>
          </a:xfrm>
          <a:prstGeom prst="straightConnector1">
            <a:avLst/>
          </a:prstGeom>
          <a:noFill/>
          <a:ln w="571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Rectangle 1"/>
          <p:cNvSpPr/>
          <p:nvPr/>
        </p:nvSpPr>
        <p:spPr>
          <a:xfrm>
            <a:off x="6476239" y="6211618"/>
            <a:ext cx="175721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TSP Planning Guidelines</a:t>
            </a:r>
          </a:p>
        </p:txBody>
      </p:sp>
      <p:sp>
        <p:nvSpPr>
          <p:cNvPr id="38" name="Action Button: Forward or Next 37">
            <a:hlinkClick r:id="rId3" action="ppaction://hlinkfile" highlightClick="1"/>
          </p:cNvPr>
          <p:cNvSpPr/>
          <p:nvPr/>
        </p:nvSpPr>
        <p:spPr bwMode="auto">
          <a:xfrm>
            <a:off x="6290525" y="6245604"/>
            <a:ext cx="193638" cy="193638"/>
          </a:xfrm>
          <a:prstGeom prst="actionButtonForwardNex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87375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Meeting 4: If the Plans Do Not Match the Goals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idx="1"/>
          </p:nvPr>
        </p:nvSpPr>
        <p:spPr>
          <a:xfrm>
            <a:off x="777775" y="1510862"/>
            <a:ext cx="3920359" cy="3612931"/>
          </a:xfrm>
        </p:spPr>
        <p:txBody>
          <a:bodyPr/>
          <a:lstStyle/>
          <a:p>
            <a:pPr marL="0" indent="0" eaLnBrk="1" hangingPunct="1"/>
            <a:r>
              <a:rPr lang="en-US" sz="2000" dirty="0" smtClean="0"/>
              <a:t>The team leader should lead the team in developing alternative plans. </a:t>
            </a:r>
          </a:p>
          <a:p>
            <a:pPr marL="0" indent="0" eaLnBrk="1" hangingPunct="1"/>
            <a:r>
              <a:rPr lang="en-US" sz="2000" dirty="0" smtClean="0"/>
              <a:t>For example, the team could look at how many additional resources it would take to complete the project by the requested date.</a:t>
            </a:r>
          </a:p>
          <a:p>
            <a:pPr marL="0" lvl="0" indent="0" eaLnBrk="1" hangingPunct="1"/>
            <a:r>
              <a:rPr lang="en-US" sz="2000" dirty="0">
                <a:solidFill>
                  <a:srgbClr val="000000"/>
                </a:solidFill>
              </a:rPr>
              <a:t>If the overall plan does not meet management </a:t>
            </a:r>
            <a:r>
              <a:rPr lang="en-US" sz="2000" dirty="0" smtClean="0">
                <a:solidFill>
                  <a:srgbClr val="000000"/>
                </a:solidFill>
              </a:rPr>
              <a:t>expectations</a:t>
            </a:r>
            <a:r>
              <a:rPr lang="en-US" sz="2000" dirty="0">
                <a:solidFill>
                  <a:srgbClr val="000000"/>
                </a:solidFill>
              </a:rPr>
              <a:t>, the issue is discussed with management to determine resolution</a:t>
            </a:r>
            <a:r>
              <a:rPr lang="en-US" sz="2000" dirty="0" smtClean="0">
                <a:solidFill>
                  <a:srgbClr val="000000"/>
                </a:solidFill>
              </a:rPr>
              <a:t>.</a:t>
            </a:r>
            <a:endParaRPr lang="en-US" sz="2000" dirty="0" smtClean="0"/>
          </a:p>
          <a:p>
            <a:pPr marL="0" indent="0" eaLnBrk="1" hangingPunct="1"/>
            <a:endParaRPr lang="en-US" sz="2000" dirty="0" smtClean="0"/>
          </a:p>
        </p:txBody>
      </p:sp>
      <p:pic>
        <p:nvPicPr>
          <p:cNvPr id="1026" name="Picture 2" descr="\\ad\dfs\Users\mkasunic\Documents\iStock\iStock_000018200444XSmal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15"/>
          <a:stretch/>
        </p:blipFill>
        <p:spPr bwMode="auto">
          <a:xfrm>
            <a:off x="5186865" y="2261794"/>
            <a:ext cx="3200400" cy="3216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31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6"/>
          <p:cNvSpPr>
            <a:spLocks noGrp="1" noChangeArrowheads="1"/>
          </p:cNvSpPr>
          <p:nvPr>
            <p:ph type="title"/>
          </p:nvPr>
        </p:nvSpPr>
        <p:spPr>
          <a:xfrm>
            <a:off x="257175" y="587375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Meeting 5: Build a Quality Plan</a:t>
            </a:r>
          </a:p>
        </p:txBody>
      </p:sp>
      <p:sp>
        <p:nvSpPr>
          <p:cNvPr id="18435" name="Rectangle 17"/>
          <p:cNvSpPr>
            <a:spLocks noGrp="1" noChangeArrowheads="1"/>
          </p:cNvSpPr>
          <p:nvPr>
            <p:ph idx="1"/>
          </p:nvPr>
        </p:nvSpPr>
        <p:spPr>
          <a:xfrm>
            <a:off x="3395663" y="1447800"/>
            <a:ext cx="5364162" cy="4648200"/>
          </a:xfrm>
        </p:spPr>
        <p:txBody>
          <a:bodyPr/>
          <a:lstStyle/>
          <a:p>
            <a:pPr marL="0" indent="0" eaLnBrk="1" hangingPunct="1"/>
            <a:r>
              <a:rPr lang="en-US" sz="2000" dirty="0" smtClean="0"/>
              <a:t>In launch meeting 5, the team builds a quality plan that estimates the</a:t>
            </a:r>
          </a:p>
          <a:p>
            <a:pPr lvl="1" eaLnBrk="1" hangingPunct="1"/>
            <a:r>
              <a:rPr lang="en-US" sz="2000" dirty="0" smtClean="0"/>
              <a:t>number of defects that will be injected in each phase</a:t>
            </a:r>
          </a:p>
          <a:p>
            <a:pPr lvl="1" eaLnBrk="1" hangingPunct="1"/>
            <a:r>
              <a:rPr lang="en-US" sz="2000" dirty="0" smtClean="0"/>
              <a:t>number of defects that will be removed in each phase</a:t>
            </a:r>
          </a:p>
          <a:p>
            <a:pPr lvl="1" eaLnBrk="1" hangingPunct="1"/>
            <a:r>
              <a:rPr lang="en-US" sz="2000" dirty="0" smtClean="0"/>
              <a:t>quality of the final </a:t>
            </a:r>
            <a:r>
              <a:rPr lang="en-US" sz="2000" dirty="0"/>
              <a:t>product (defect density</a:t>
            </a:r>
            <a:r>
              <a:rPr lang="en-US" sz="2000" dirty="0" smtClean="0"/>
              <a:t>)</a:t>
            </a:r>
          </a:p>
          <a:p>
            <a:pPr lvl="1" eaLnBrk="1" hangingPunct="1"/>
            <a:r>
              <a:rPr lang="en-US" sz="2000" dirty="0" smtClean="0"/>
              <a:t>quality of the development </a:t>
            </a:r>
            <a:r>
              <a:rPr lang="en-US" sz="2000" dirty="0"/>
              <a:t>process (process quality index) </a:t>
            </a:r>
            <a:endParaRPr lang="en-US" sz="2000" dirty="0" smtClean="0"/>
          </a:p>
          <a:p>
            <a:pPr marL="0" indent="0" eaLnBrk="1" hangingPunct="1"/>
            <a:endParaRPr lang="en-US" sz="700" dirty="0" smtClean="0"/>
          </a:p>
          <a:p>
            <a:pPr marL="0" indent="0" eaLnBrk="1" hangingPunct="1"/>
            <a:r>
              <a:rPr lang="en-US" sz="2000" dirty="0" smtClean="0"/>
              <a:t>The team ensures that the plan meets the quality goals.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746539" y="1556490"/>
            <a:ext cx="2059732" cy="780230"/>
            <a:chOff x="462751" y="2273373"/>
            <a:chExt cx="2059732" cy="780230"/>
          </a:xfrm>
        </p:grpSpPr>
        <p:sp>
          <p:nvSpPr>
            <p:cNvPr id="20" name="Rounded Rectangle 19"/>
            <p:cNvSpPr/>
            <p:nvPr/>
          </p:nvSpPr>
          <p:spPr bwMode="auto">
            <a:xfrm>
              <a:off x="462751" y="2273373"/>
              <a:ext cx="2059732" cy="780230"/>
            </a:xfrm>
            <a:prstGeom prst="roundRect">
              <a:avLst>
                <a:gd name="adj" fmla="val 38620"/>
              </a:avLst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59086" y="2340323"/>
              <a:ext cx="146706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Review</a:t>
              </a:r>
              <a:br>
                <a:rPr lang="en-US" sz="1800" dirty="0" smtClean="0"/>
              </a:br>
              <a:r>
                <a:rPr lang="en-US" sz="1800" dirty="0" smtClean="0"/>
                <a:t>quality goals</a:t>
              </a:r>
              <a:endParaRPr lang="en-US" sz="18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46539" y="2596092"/>
            <a:ext cx="2059732" cy="780230"/>
            <a:chOff x="462751" y="3298132"/>
            <a:chExt cx="2059732" cy="780230"/>
          </a:xfrm>
        </p:grpSpPr>
        <p:sp>
          <p:nvSpPr>
            <p:cNvPr id="23" name="Rounded Rectangle 22"/>
            <p:cNvSpPr/>
            <p:nvPr/>
          </p:nvSpPr>
          <p:spPr bwMode="auto">
            <a:xfrm>
              <a:off x="462751" y="3298132"/>
              <a:ext cx="2059732" cy="780230"/>
            </a:xfrm>
            <a:prstGeom prst="roundRect">
              <a:avLst>
                <a:gd name="adj" fmla="val 38620"/>
              </a:avLst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8785" y="3365082"/>
              <a:ext cx="17876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Estimate</a:t>
              </a:r>
              <a:br>
                <a:rPr lang="en-US" sz="1800" dirty="0" smtClean="0"/>
              </a:br>
              <a:r>
                <a:rPr lang="en-US" sz="1800" dirty="0" smtClean="0"/>
                <a:t>defects injected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46539" y="3635694"/>
            <a:ext cx="2059732" cy="780230"/>
            <a:chOff x="462751" y="4377885"/>
            <a:chExt cx="2059732" cy="780230"/>
          </a:xfrm>
        </p:grpSpPr>
        <p:sp>
          <p:nvSpPr>
            <p:cNvPr id="26" name="Rounded Rectangle 25"/>
            <p:cNvSpPr/>
            <p:nvPr/>
          </p:nvSpPr>
          <p:spPr bwMode="auto">
            <a:xfrm>
              <a:off x="462751" y="4377885"/>
              <a:ext cx="2059732" cy="780230"/>
            </a:xfrm>
            <a:prstGeom prst="roundRect">
              <a:avLst>
                <a:gd name="adj" fmla="val 38620"/>
              </a:avLst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47492" y="4444835"/>
              <a:ext cx="18902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Estimate</a:t>
              </a:r>
              <a:br>
                <a:rPr lang="en-US" sz="1800" dirty="0" smtClean="0"/>
              </a:br>
              <a:r>
                <a:rPr lang="en-US" sz="1800" dirty="0" smtClean="0"/>
                <a:t>defects removed</a:t>
              </a:r>
              <a:endParaRPr lang="en-US" sz="18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20463" y="4675297"/>
            <a:ext cx="2211932" cy="768160"/>
            <a:chOff x="436675" y="5317330"/>
            <a:chExt cx="2211932" cy="768160"/>
          </a:xfrm>
          <a:effectLst>
            <a:glow rad="228600">
              <a:srgbClr val="CC9A1F">
                <a:alpha val="40000"/>
              </a:srgbClr>
            </a:glow>
          </a:effectLst>
        </p:grpSpPr>
        <p:sp>
          <p:nvSpPr>
            <p:cNvPr id="29" name="Rectangle 28"/>
            <p:cNvSpPr/>
            <p:nvPr/>
          </p:nvSpPr>
          <p:spPr bwMode="auto">
            <a:xfrm>
              <a:off x="436675" y="5317330"/>
              <a:ext cx="2211932" cy="768160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41171" y="5516744"/>
              <a:ext cx="14029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Quality plan</a:t>
              </a:r>
              <a:endParaRPr lang="en-US" sz="1800" dirty="0"/>
            </a:p>
          </p:txBody>
        </p:sp>
      </p:grpSp>
      <p:cxnSp>
        <p:nvCxnSpPr>
          <p:cNvPr id="32" name="Straight Arrow Connector 31"/>
          <p:cNvCxnSpPr>
            <a:stCxn id="20" idx="2"/>
            <a:endCxn id="23" idx="0"/>
          </p:cNvCxnSpPr>
          <p:nvPr/>
        </p:nvCxnSpPr>
        <p:spPr bwMode="auto">
          <a:xfrm>
            <a:off x="1776405" y="2336720"/>
            <a:ext cx="0" cy="259372"/>
          </a:xfrm>
          <a:prstGeom prst="straightConnector1">
            <a:avLst/>
          </a:prstGeom>
          <a:noFill/>
          <a:ln w="571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Straight Arrow Connector 32"/>
          <p:cNvCxnSpPr>
            <a:stCxn id="23" idx="2"/>
            <a:endCxn id="26" idx="0"/>
          </p:cNvCxnSpPr>
          <p:nvPr/>
        </p:nvCxnSpPr>
        <p:spPr bwMode="auto">
          <a:xfrm>
            <a:off x="1776405" y="3376322"/>
            <a:ext cx="0" cy="259372"/>
          </a:xfrm>
          <a:prstGeom prst="straightConnector1">
            <a:avLst/>
          </a:prstGeom>
          <a:noFill/>
          <a:ln w="571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>
            <a:off x="1776405" y="4415924"/>
            <a:ext cx="0" cy="259372"/>
          </a:xfrm>
          <a:prstGeom prst="straightConnector1">
            <a:avLst/>
          </a:prstGeom>
          <a:noFill/>
          <a:ln w="571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6"/>
          <p:cNvSpPr>
            <a:spLocks noGrp="1" noChangeArrowheads="1"/>
          </p:cNvSpPr>
          <p:nvPr>
            <p:ph type="title"/>
          </p:nvPr>
        </p:nvSpPr>
        <p:spPr>
          <a:xfrm>
            <a:off x="257175" y="587375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Meeting 6: Build Individual Work Plans</a:t>
            </a:r>
          </a:p>
        </p:txBody>
      </p:sp>
      <p:sp>
        <p:nvSpPr>
          <p:cNvPr id="19459" name="Rectangle 17"/>
          <p:cNvSpPr>
            <a:spLocks noGrp="1" noChangeArrowheads="1"/>
          </p:cNvSpPr>
          <p:nvPr>
            <p:ph idx="1"/>
          </p:nvPr>
        </p:nvSpPr>
        <p:spPr>
          <a:xfrm>
            <a:off x="3395663" y="1274763"/>
            <a:ext cx="5364162" cy="4648200"/>
          </a:xfrm>
        </p:spPr>
        <p:txBody>
          <a:bodyPr/>
          <a:lstStyle/>
          <a:p>
            <a:pPr marL="0" indent="0" eaLnBrk="1" hangingPunct="1"/>
            <a:r>
              <a:rPr lang="en-US" sz="2000" dirty="0" smtClean="0"/>
              <a:t>In launch meeting 6, the team leader is looking to each team member to build a personal plan he or she can commit to. </a:t>
            </a:r>
          </a:p>
          <a:p>
            <a:pPr marL="0" indent="0" eaLnBrk="1" hangingPunct="1">
              <a:spcAft>
                <a:spcPct val="30000"/>
              </a:spcAft>
            </a:pPr>
            <a:r>
              <a:rPr lang="en-US" sz="2000" dirty="0" smtClean="0"/>
              <a:t>In building their plans, the team members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sz="2000" dirty="0" smtClean="0"/>
              <a:t>allocate tasks to individuals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sz="2000" dirty="0" smtClean="0"/>
              <a:t>refine size and effort estimates using their own data and processes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sz="2000" dirty="0" smtClean="0"/>
              <a:t>break tasks to the granularity of around 10 hours or less per task 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sz="2000" dirty="0" smtClean="0"/>
              <a:t>estimate their own available task hours for each week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sz="2000" dirty="0" smtClean="0"/>
              <a:t>create an earned-value plan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sz="2000" dirty="0" smtClean="0"/>
              <a:t>balance workloads across all team members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746539" y="1556490"/>
            <a:ext cx="2059732" cy="780230"/>
            <a:chOff x="462751" y="2273373"/>
            <a:chExt cx="2059732" cy="780230"/>
          </a:xfrm>
        </p:grpSpPr>
        <p:sp>
          <p:nvSpPr>
            <p:cNvPr id="17" name="Rounded Rectangle 16"/>
            <p:cNvSpPr/>
            <p:nvPr/>
          </p:nvSpPr>
          <p:spPr bwMode="auto">
            <a:xfrm>
              <a:off x="462751" y="2273373"/>
              <a:ext cx="2059732" cy="780230"/>
            </a:xfrm>
            <a:prstGeom prst="roundRect">
              <a:avLst>
                <a:gd name="adj" fmla="val 38620"/>
              </a:avLst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89920" y="2340323"/>
              <a:ext cx="10054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Allocate</a:t>
              </a:r>
              <a:br>
                <a:rPr lang="en-US" sz="1800" dirty="0" smtClean="0"/>
              </a:br>
              <a:r>
                <a:rPr lang="en-US" sz="1800" dirty="0" smtClean="0"/>
                <a:t>tasks</a:t>
              </a:r>
              <a:endParaRPr lang="en-US" sz="18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46539" y="2596092"/>
            <a:ext cx="2059732" cy="780230"/>
            <a:chOff x="462751" y="3298132"/>
            <a:chExt cx="2059732" cy="780230"/>
          </a:xfrm>
        </p:grpSpPr>
        <p:sp>
          <p:nvSpPr>
            <p:cNvPr id="20" name="Rounded Rectangle 19"/>
            <p:cNvSpPr/>
            <p:nvPr/>
          </p:nvSpPr>
          <p:spPr bwMode="auto">
            <a:xfrm>
              <a:off x="462751" y="3298132"/>
              <a:ext cx="2059732" cy="780230"/>
            </a:xfrm>
            <a:prstGeom prst="roundRect">
              <a:avLst>
                <a:gd name="adj" fmla="val 38620"/>
              </a:avLst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1611" y="3365082"/>
              <a:ext cx="176202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Create</a:t>
              </a:r>
              <a:br>
                <a:rPr lang="en-US" sz="1800" dirty="0" smtClean="0"/>
              </a:br>
              <a:r>
                <a:rPr lang="en-US" sz="1800" dirty="0" smtClean="0"/>
                <a:t>individual plans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46539" y="3635694"/>
            <a:ext cx="2059732" cy="780230"/>
            <a:chOff x="462751" y="4377885"/>
            <a:chExt cx="2059732" cy="780230"/>
          </a:xfrm>
        </p:grpSpPr>
        <p:sp>
          <p:nvSpPr>
            <p:cNvPr id="23" name="Rounded Rectangle 22"/>
            <p:cNvSpPr/>
            <p:nvPr/>
          </p:nvSpPr>
          <p:spPr bwMode="auto">
            <a:xfrm>
              <a:off x="462751" y="4377885"/>
              <a:ext cx="2059732" cy="780230"/>
            </a:xfrm>
            <a:prstGeom prst="roundRect">
              <a:avLst>
                <a:gd name="adj" fmla="val 38620"/>
              </a:avLst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91152" y="4444835"/>
              <a:ext cx="140294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Balance the</a:t>
              </a:r>
              <a:br>
                <a:rPr lang="en-US" sz="1800" dirty="0" smtClean="0"/>
              </a:br>
              <a:r>
                <a:rPr lang="en-US" sz="1800" dirty="0" smtClean="0"/>
                <a:t>workload</a:t>
              </a:r>
              <a:endParaRPr lang="en-US" sz="18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20463" y="4675297"/>
            <a:ext cx="2211932" cy="768160"/>
            <a:chOff x="436675" y="5317330"/>
            <a:chExt cx="2211932" cy="768160"/>
          </a:xfrm>
          <a:effectLst>
            <a:glow rad="228600">
              <a:srgbClr val="CC9A1F">
                <a:alpha val="40000"/>
              </a:srgbClr>
            </a:glow>
          </a:effectLst>
        </p:grpSpPr>
        <p:sp>
          <p:nvSpPr>
            <p:cNvPr id="26" name="Rectangle 25"/>
            <p:cNvSpPr/>
            <p:nvPr/>
          </p:nvSpPr>
          <p:spPr bwMode="auto">
            <a:xfrm>
              <a:off x="436675" y="5317330"/>
              <a:ext cx="2211932" cy="768160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19345" y="5516744"/>
              <a:ext cx="16466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Balanced plan</a:t>
              </a:r>
              <a:endParaRPr lang="en-US" sz="1800" dirty="0"/>
            </a:p>
          </p:txBody>
        </p:sp>
      </p:grpSp>
      <p:cxnSp>
        <p:nvCxnSpPr>
          <p:cNvPr id="28" name="Straight Arrow Connector 27"/>
          <p:cNvCxnSpPr>
            <a:stCxn id="17" idx="2"/>
            <a:endCxn id="20" idx="0"/>
          </p:cNvCxnSpPr>
          <p:nvPr/>
        </p:nvCxnSpPr>
        <p:spPr bwMode="auto">
          <a:xfrm>
            <a:off x="1776405" y="2336720"/>
            <a:ext cx="0" cy="259372"/>
          </a:xfrm>
          <a:prstGeom prst="straightConnector1">
            <a:avLst/>
          </a:prstGeom>
          <a:noFill/>
          <a:ln w="571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/>
          <p:cNvCxnSpPr>
            <a:stCxn id="20" idx="2"/>
            <a:endCxn id="23" idx="0"/>
          </p:cNvCxnSpPr>
          <p:nvPr/>
        </p:nvCxnSpPr>
        <p:spPr bwMode="auto">
          <a:xfrm>
            <a:off x="1776405" y="3376322"/>
            <a:ext cx="0" cy="259372"/>
          </a:xfrm>
          <a:prstGeom prst="straightConnector1">
            <a:avLst/>
          </a:prstGeom>
          <a:noFill/>
          <a:ln w="571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1776405" y="4415924"/>
            <a:ext cx="0" cy="259372"/>
          </a:xfrm>
          <a:prstGeom prst="straightConnector1">
            <a:avLst/>
          </a:prstGeom>
          <a:noFill/>
          <a:ln w="571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87375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Meeting 6: Build a Consolidated Team Plan</a:t>
            </a:r>
          </a:p>
        </p:txBody>
      </p:sp>
      <p:sp>
        <p:nvSpPr>
          <p:cNvPr id="2048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sz="2000" dirty="0" smtClean="0"/>
              <a:t>Individual team member’s plans for the next project phase are consolidated into a single team plan that contains a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task list of all individual tasks with</a:t>
            </a:r>
          </a:p>
          <a:p>
            <a:pPr lvl="2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estimated hours</a:t>
            </a:r>
          </a:p>
          <a:p>
            <a:pPr lvl="2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planned dates</a:t>
            </a:r>
          </a:p>
          <a:p>
            <a:pPr lvl="2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planned values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schedule with </a:t>
            </a:r>
          </a:p>
          <a:p>
            <a:pPr lvl="2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planned team hours per week</a:t>
            </a:r>
          </a:p>
          <a:p>
            <a:pPr lvl="2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planned team earned value per week</a:t>
            </a:r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sz="2000" dirty="0" smtClean="0"/>
              <a:t>The team uses this plan to guide and track its work during the next project phase.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635000"/>
            <a:ext cx="8723313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Meeting 7: Identify Risks and Mitigation Strategies</a:t>
            </a:r>
          </a:p>
        </p:txBody>
      </p:sp>
      <p:sp>
        <p:nvSpPr>
          <p:cNvPr id="2150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In launch meeting 7, the team identifies and assesses project risks.</a:t>
            </a:r>
          </a:p>
          <a:p>
            <a:pPr marL="0" indent="0" eaLnBrk="1" hangingPunct="1"/>
            <a:r>
              <a:rPr lang="en-US" dirty="0" smtClean="0"/>
              <a:t>The risks are documented in the team’s plan.</a:t>
            </a:r>
          </a:p>
          <a:p>
            <a:pPr marL="0" indent="0" eaLnBrk="1" hangingPunct="1"/>
            <a:r>
              <a:rPr lang="en-US" dirty="0" smtClean="0"/>
              <a:t>Risks are assigned to team members to track throughout the project.</a:t>
            </a:r>
          </a:p>
          <a:p>
            <a:pPr marL="0" indent="0" eaLnBrk="1" hangingPunct="1"/>
            <a:r>
              <a:rPr lang="en-US" dirty="0" smtClean="0"/>
              <a:t>The team identifies mitigation and recovery strategies for high-priority risks.</a:t>
            </a:r>
          </a:p>
          <a:p>
            <a:pPr marL="0" indent="0" eaLnBrk="1" hangingPunct="1"/>
            <a:endParaRPr lang="en-US" dirty="0" smtClean="0"/>
          </a:p>
          <a:p>
            <a:pPr marL="0" indent="0" eaLnBrk="1" hangingPunct="1"/>
            <a:endParaRPr lang="en-US" dirty="0" smtClean="0"/>
          </a:p>
        </p:txBody>
      </p:sp>
      <p:pic>
        <p:nvPicPr>
          <p:cNvPr id="21508" name="Picture 4" descr="\\ad\dfs\Users\mkasunic\Documents\iStock\iStock_000012736111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725" y="3725863"/>
            <a:ext cx="2524125" cy="170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 bwMode="auto">
          <a:xfrm>
            <a:off x="2384270" y="1202019"/>
            <a:ext cx="1615079" cy="5163154"/>
          </a:xfrm>
          <a:prstGeom prst="rect">
            <a:avLst/>
          </a:prstGeom>
          <a:solidFill>
            <a:srgbClr val="E5BC55">
              <a:alpha val="47059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TSP Launch Products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03021" y="1486237"/>
            <a:ext cx="1385517" cy="400110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What?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503021" y="2319520"/>
            <a:ext cx="1385517" cy="400110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How?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503021" y="3152803"/>
            <a:ext cx="1385517" cy="400110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When?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503021" y="3986086"/>
            <a:ext cx="1385516" cy="400110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Who?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503020" y="4819369"/>
            <a:ext cx="1385518" cy="400110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How well?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503020" y="5652651"/>
            <a:ext cx="1385519" cy="400110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What if?</a:t>
            </a:r>
            <a:endParaRPr lang="en-US" sz="20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3892405" y="1154519"/>
            <a:ext cx="2394247" cy="1069524"/>
            <a:chOff x="3892405" y="1154519"/>
            <a:chExt cx="2394247" cy="1069524"/>
          </a:xfrm>
        </p:grpSpPr>
        <p:sp>
          <p:nvSpPr>
            <p:cNvPr id="10" name="TextBox 9"/>
            <p:cNvSpPr txBox="1"/>
            <p:nvPr/>
          </p:nvSpPr>
          <p:spPr>
            <a:xfrm>
              <a:off x="4450572" y="1154519"/>
              <a:ext cx="1836080" cy="10695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pPr marL="166688" indent="-166688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dirty="0" smtClean="0"/>
                <a:t>Team goals</a:t>
              </a:r>
            </a:p>
            <a:p>
              <a:pPr marL="166688" indent="-166688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dirty="0" smtClean="0"/>
                <a:t>Conceptual design</a:t>
              </a:r>
            </a:p>
            <a:p>
              <a:pPr marL="166688" indent="-166688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dirty="0" smtClean="0"/>
                <a:t>Planned products</a:t>
              </a:r>
            </a:p>
            <a:p>
              <a:pPr marL="166688" indent="-166688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dirty="0" smtClean="0"/>
                <a:t>Size estimates</a:t>
              </a:r>
              <a:endParaRPr lang="en-US" sz="1400" dirty="0"/>
            </a:p>
          </p:txBody>
        </p:sp>
        <p:sp>
          <p:nvSpPr>
            <p:cNvPr id="18" name="Right Arrow 17"/>
            <p:cNvSpPr/>
            <p:nvPr/>
          </p:nvSpPr>
          <p:spPr bwMode="auto">
            <a:xfrm>
              <a:off x="3892405" y="1589253"/>
              <a:ext cx="558167" cy="276475"/>
            </a:xfrm>
            <a:prstGeom prst="rightArrow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888537" y="2238729"/>
            <a:ext cx="5014233" cy="561692"/>
            <a:chOff x="3888537" y="2238729"/>
            <a:chExt cx="5014233" cy="561692"/>
          </a:xfrm>
        </p:grpSpPr>
        <p:sp>
          <p:nvSpPr>
            <p:cNvPr id="11" name="TextBox 10"/>
            <p:cNvSpPr txBox="1"/>
            <p:nvPr/>
          </p:nvSpPr>
          <p:spPr>
            <a:xfrm>
              <a:off x="6790012" y="2238729"/>
              <a:ext cx="2112758" cy="56169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pPr marL="166688" indent="-166688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dirty="0" smtClean="0"/>
                <a:t>Team strategy</a:t>
              </a:r>
            </a:p>
            <a:p>
              <a:pPr marL="166688" indent="-166688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dirty="0" smtClean="0"/>
                <a:t>Team-defined process</a:t>
              </a:r>
            </a:p>
          </p:txBody>
        </p:sp>
        <p:sp>
          <p:nvSpPr>
            <p:cNvPr id="19" name="Right Arrow 18"/>
            <p:cNvSpPr/>
            <p:nvPr/>
          </p:nvSpPr>
          <p:spPr bwMode="auto">
            <a:xfrm>
              <a:off x="3888537" y="2381337"/>
              <a:ext cx="2901474" cy="276475"/>
            </a:xfrm>
            <a:prstGeom prst="rightArrow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892405" y="2945054"/>
            <a:ext cx="2380263" cy="815608"/>
            <a:chOff x="3892405" y="2945054"/>
            <a:chExt cx="2380263" cy="815608"/>
          </a:xfrm>
        </p:grpSpPr>
        <p:sp>
          <p:nvSpPr>
            <p:cNvPr id="12" name="TextBox 11"/>
            <p:cNvSpPr txBox="1"/>
            <p:nvPr/>
          </p:nvSpPr>
          <p:spPr>
            <a:xfrm>
              <a:off x="4467045" y="2945054"/>
              <a:ext cx="1805623" cy="8156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pPr marL="166688" indent="-166688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dirty="0" smtClean="0"/>
                <a:t>Task plan</a:t>
              </a:r>
            </a:p>
            <a:p>
              <a:pPr marL="166688" indent="-166688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dirty="0" smtClean="0"/>
                <a:t>Schedule plan</a:t>
              </a:r>
            </a:p>
            <a:p>
              <a:pPr marL="166688" indent="-166688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dirty="0" smtClean="0"/>
                <a:t>Earned-value plan</a:t>
              </a:r>
              <a:endParaRPr lang="en-US" sz="1400" dirty="0"/>
            </a:p>
          </p:txBody>
        </p:sp>
        <p:sp>
          <p:nvSpPr>
            <p:cNvPr id="20" name="Right Arrow 19"/>
            <p:cNvSpPr/>
            <p:nvPr/>
          </p:nvSpPr>
          <p:spPr bwMode="auto">
            <a:xfrm>
              <a:off x="3892405" y="3218306"/>
              <a:ext cx="558167" cy="276475"/>
            </a:xfrm>
            <a:prstGeom prst="rightArrow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888537" y="3778337"/>
            <a:ext cx="4707098" cy="815608"/>
            <a:chOff x="3888537" y="3778337"/>
            <a:chExt cx="4707098" cy="815608"/>
          </a:xfrm>
        </p:grpSpPr>
        <p:sp>
          <p:nvSpPr>
            <p:cNvPr id="14" name="TextBox 13"/>
            <p:cNvSpPr txBox="1"/>
            <p:nvPr/>
          </p:nvSpPr>
          <p:spPr>
            <a:xfrm>
              <a:off x="6790012" y="3778337"/>
              <a:ext cx="1805623" cy="8156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pPr marL="166688" indent="-166688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dirty="0" smtClean="0"/>
                <a:t>Team roles</a:t>
              </a:r>
            </a:p>
            <a:p>
              <a:pPr marL="166688" indent="-166688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dirty="0" smtClean="0"/>
                <a:t>Task plans</a:t>
              </a:r>
            </a:p>
            <a:p>
              <a:pPr marL="166688" indent="-166688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dirty="0" smtClean="0"/>
                <a:t>Earned-value plan</a:t>
              </a:r>
            </a:p>
          </p:txBody>
        </p:sp>
        <p:sp>
          <p:nvSpPr>
            <p:cNvPr id="21" name="Right Arrow 20"/>
            <p:cNvSpPr/>
            <p:nvPr/>
          </p:nvSpPr>
          <p:spPr bwMode="auto">
            <a:xfrm>
              <a:off x="3888537" y="4047903"/>
              <a:ext cx="2901474" cy="276475"/>
            </a:xfrm>
            <a:prstGeom prst="rightArrow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892405" y="4865535"/>
            <a:ext cx="1705078" cy="307777"/>
            <a:chOff x="3892405" y="4865535"/>
            <a:chExt cx="1705078" cy="307777"/>
          </a:xfrm>
        </p:grpSpPr>
        <p:sp>
          <p:nvSpPr>
            <p:cNvPr id="15" name="TextBox 14"/>
            <p:cNvSpPr txBox="1"/>
            <p:nvPr/>
          </p:nvSpPr>
          <p:spPr>
            <a:xfrm>
              <a:off x="4467045" y="4865535"/>
              <a:ext cx="1130438" cy="3077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en-US" sz="1400" dirty="0" smtClean="0"/>
                <a:t>Quality plan</a:t>
              </a:r>
              <a:endParaRPr lang="en-US" sz="1400" dirty="0"/>
            </a:p>
          </p:txBody>
        </p:sp>
        <p:sp>
          <p:nvSpPr>
            <p:cNvPr id="22" name="Right Arrow 21"/>
            <p:cNvSpPr/>
            <p:nvPr/>
          </p:nvSpPr>
          <p:spPr bwMode="auto">
            <a:xfrm>
              <a:off x="3892405" y="4896837"/>
              <a:ext cx="558167" cy="276475"/>
            </a:xfrm>
            <a:prstGeom prst="rightArrow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888537" y="5571860"/>
            <a:ext cx="4469852" cy="561692"/>
            <a:chOff x="3888537" y="5571860"/>
            <a:chExt cx="4469852" cy="561692"/>
          </a:xfrm>
        </p:grpSpPr>
        <p:sp>
          <p:nvSpPr>
            <p:cNvPr id="16" name="TextBox 15"/>
            <p:cNvSpPr txBox="1"/>
            <p:nvPr/>
          </p:nvSpPr>
          <p:spPr>
            <a:xfrm>
              <a:off x="6790011" y="5571860"/>
              <a:ext cx="1568378" cy="56169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pPr marL="166688" indent="-166688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dirty="0" smtClean="0"/>
                <a:t>Risk evaluation</a:t>
              </a:r>
            </a:p>
            <a:p>
              <a:pPr marL="166688" indent="-166688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dirty="0" smtClean="0"/>
                <a:t>Alternate plans</a:t>
              </a:r>
            </a:p>
          </p:txBody>
        </p:sp>
        <p:sp>
          <p:nvSpPr>
            <p:cNvPr id="23" name="Right Arrow 22"/>
            <p:cNvSpPr/>
            <p:nvPr/>
          </p:nvSpPr>
          <p:spPr bwMode="auto">
            <a:xfrm>
              <a:off x="3888537" y="5714468"/>
              <a:ext cx="2901474" cy="276475"/>
            </a:xfrm>
            <a:prstGeom prst="rightArrow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79335" y="2591111"/>
            <a:ext cx="12266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Business</a:t>
            </a:r>
            <a:br>
              <a:rPr lang="en-US" sz="2000" dirty="0" smtClean="0"/>
            </a:br>
            <a:r>
              <a:rPr lang="en-US" sz="2000" dirty="0" smtClean="0"/>
              <a:t>needs</a:t>
            </a:r>
            <a:endParaRPr lang="en-US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342900" y="3415557"/>
            <a:ext cx="16802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Management</a:t>
            </a:r>
            <a:br>
              <a:rPr lang="en-US" sz="2000" dirty="0" smtClean="0"/>
            </a:br>
            <a:r>
              <a:rPr lang="en-US" sz="2000" dirty="0" smtClean="0"/>
              <a:t>goals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342900" y="4240002"/>
            <a:ext cx="16802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Product </a:t>
            </a:r>
            <a:br>
              <a:rPr lang="en-US" sz="2000" dirty="0" smtClean="0"/>
            </a:br>
            <a:r>
              <a:rPr lang="en-US" sz="2000" dirty="0" smtClean="0"/>
              <a:t>requirements</a:t>
            </a:r>
            <a:endParaRPr lang="en-US" sz="2000" dirty="0"/>
          </a:p>
        </p:txBody>
      </p:sp>
      <p:sp>
        <p:nvSpPr>
          <p:cNvPr id="27" name="Right Arrow 26"/>
          <p:cNvSpPr/>
          <p:nvPr/>
        </p:nvSpPr>
        <p:spPr bwMode="auto">
          <a:xfrm>
            <a:off x="330200" y="1202019"/>
            <a:ext cx="2054070" cy="5163154"/>
          </a:xfrm>
          <a:prstGeom prst="rightArrow">
            <a:avLst/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35550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8737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Meeting 8 - Prepare Management Briefing</a:t>
            </a:r>
          </a:p>
        </p:txBody>
      </p:sp>
      <p:sp>
        <p:nvSpPr>
          <p:cNvPr id="2355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In launch meeting 8, the team leader leads the team in building a presentation of the plan for management.</a:t>
            </a:r>
          </a:p>
          <a:p>
            <a:pPr marL="0" indent="0" eaLnBrk="1" hangingPunct="1"/>
            <a:r>
              <a:rPr lang="en-US" dirty="0" smtClean="0"/>
              <a:t>The building of the presentation is part of the jelling and commitment process for team members.</a:t>
            </a:r>
          </a:p>
          <a:p>
            <a:pPr marL="0" indent="0" eaLnBrk="1" hangingPunct="1"/>
            <a:r>
              <a:rPr lang="en-US" dirty="0" smtClean="0"/>
              <a:t>The team leader will present the plan to management in meeting 9 and </a:t>
            </a:r>
            <a:br>
              <a:rPr lang="en-US" dirty="0" smtClean="0"/>
            </a:br>
            <a:r>
              <a:rPr lang="en-US" dirty="0" smtClean="0"/>
              <a:t>call on appropriate role managers for questions that pertain to their roles.</a:t>
            </a:r>
          </a:p>
          <a:p>
            <a:pPr marL="0" indent="0" eaLnBrk="1" hangingPunct="1"/>
            <a:r>
              <a:rPr lang="en-US" dirty="0" smtClean="0"/>
              <a:t>In meeting 8, it is important to </a:t>
            </a:r>
            <a:br>
              <a:rPr lang="en-US" dirty="0" smtClean="0"/>
            </a:br>
            <a:r>
              <a:rPr lang="en-US" dirty="0" smtClean="0"/>
              <a:t>anticipate the questions management </a:t>
            </a:r>
            <a:br>
              <a:rPr lang="en-US" dirty="0" smtClean="0"/>
            </a:br>
            <a:r>
              <a:rPr lang="en-US" dirty="0" smtClean="0"/>
              <a:t>will ask and be prepared with answers.</a:t>
            </a:r>
          </a:p>
        </p:txBody>
      </p:sp>
      <p:pic>
        <p:nvPicPr>
          <p:cNvPr id="23556" name="Picture 2" descr="C:\Users\mkasunic\Desktop\iStock_000018278455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363" y="4027488"/>
            <a:ext cx="289877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8737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Meeting 9 - Management Review of the Plan(s)</a:t>
            </a:r>
          </a:p>
        </p:txBody>
      </p:sp>
      <p:sp>
        <p:nvSpPr>
          <p:cNvPr id="2457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dirty="0" smtClean="0"/>
              <a:t>In launch meeting 9, the team leader presents the team plan (and alternatives, if any) to management.</a:t>
            </a:r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dirty="0" smtClean="0"/>
              <a:t>Management determines whether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the plan is based on sound estimates, historical data, and a quality process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the team believes in its plan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the plan or an alternative meets the business need</a:t>
            </a:r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dirty="0" smtClean="0"/>
              <a:t>Management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approves the plan or an alternative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might ask the team to look at a different alternative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Overview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idx="1"/>
          </p:nvPr>
        </p:nvSpPr>
        <p:spPr>
          <a:xfrm>
            <a:off x="825079" y="1447800"/>
            <a:ext cx="7467600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A peek into a TSP launch (video)</a:t>
            </a:r>
          </a:p>
          <a:p>
            <a:pPr marL="0" indent="0" eaLnBrk="1" hangingPunct="1"/>
            <a:r>
              <a:rPr lang="en-US" dirty="0" smtClean="0"/>
              <a:t>TSP launch overview</a:t>
            </a:r>
          </a:p>
          <a:p>
            <a:pPr marL="0" indent="0" eaLnBrk="1" hangingPunct="1"/>
            <a:r>
              <a:rPr lang="en-US" dirty="0" smtClean="0"/>
              <a:t>Roles and responsibilities</a:t>
            </a:r>
          </a:p>
          <a:p>
            <a:pPr marL="693738" lvl="1" indent="-293688" eaLnBrk="1" hangingPunct="1">
              <a:buFont typeface="Arial" pitchFamily="34" charset="0"/>
              <a:buChar char="•"/>
            </a:pPr>
            <a:r>
              <a:rPr lang="en-US" dirty="0" smtClean="0"/>
              <a:t>Team leader</a:t>
            </a:r>
          </a:p>
          <a:p>
            <a:pPr marL="693738" lvl="1" indent="-293688" eaLnBrk="1" hangingPunct="1">
              <a:buFont typeface="Arial" pitchFamily="34" charset="0"/>
              <a:buChar char="•"/>
            </a:pPr>
            <a:r>
              <a:rPr lang="en-US" dirty="0" smtClean="0"/>
              <a:t>Coach</a:t>
            </a:r>
          </a:p>
        </p:txBody>
      </p:sp>
      <p:sp>
        <p:nvSpPr>
          <p:cNvPr id="5" name="Isosceles Triangle 4"/>
          <p:cNvSpPr/>
          <p:nvPr/>
        </p:nvSpPr>
        <p:spPr bwMode="auto">
          <a:xfrm rot="5400000">
            <a:off x="446005" y="2423426"/>
            <a:ext cx="274638" cy="236537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>
            <a:defPPr>
              <a:defRPr lang="en-US"/>
            </a:defPPr>
            <a:lvl1pPr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32027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87375"/>
            <a:ext cx="8886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Team Leader’s Launch-Related Responsibilities</a:t>
            </a:r>
          </a:p>
        </p:txBody>
      </p:sp>
      <p:sp>
        <p:nvSpPr>
          <p:cNvPr id="25603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293813"/>
            <a:ext cx="8691563" cy="46482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/>
              <a:t>Ensure that the team is prepared.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/>
              <a:t>Practice rational management.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/>
              <a:t>Use data to make decisions.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/>
              <a:t>Don’t make or argue commitments </a:t>
            </a:r>
            <a:br>
              <a:rPr lang="en-US" sz="2000" dirty="0" smtClean="0"/>
            </a:br>
            <a:r>
              <a:rPr lang="en-US" sz="2000" dirty="0" smtClean="0"/>
              <a:t>without plans.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/>
              <a:t>Be a positive role model with a </a:t>
            </a:r>
            <a:br>
              <a:rPr lang="en-US" sz="2000" dirty="0" smtClean="0"/>
            </a:br>
            <a:r>
              <a:rPr lang="en-US" sz="2000" dirty="0" smtClean="0"/>
              <a:t>positive attitude.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/>
              <a:t>When leading team discussions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/>
              <a:t>don’t dominate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/>
              <a:t>make sure everyone participates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/>
              <a:t>look for signs of resistance and bring issues to the surface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/>
              <a:t>Don’t do the work for the team, but don’t let the team make bad decisions either.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/>
              <a:t>Keep the focus on quality.</a:t>
            </a:r>
          </a:p>
        </p:txBody>
      </p:sp>
      <p:pic>
        <p:nvPicPr>
          <p:cNvPr id="2050" name="Picture 2" descr="\\ad\dfs\Users\mkasunic\Documents\iStock\iStock_000012107875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912" y="2138952"/>
            <a:ext cx="2942316" cy="1950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666205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The Coach’s Role During the Launch</a:t>
            </a:r>
          </a:p>
        </p:txBody>
      </p:sp>
      <p:sp>
        <p:nvSpPr>
          <p:cNvPr id="2662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TSP process expert for details of the </a:t>
            </a:r>
          </a:p>
          <a:p>
            <a:pPr lvl="1" eaLnBrk="1" hangingPunct="1"/>
            <a:r>
              <a:rPr lang="en-US" dirty="0" smtClean="0"/>
              <a:t>launch process</a:t>
            </a:r>
          </a:p>
          <a:p>
            <a:pPr lvl="1" eaLnBrk="1" hangingPunct="1"/>
            <a:r>
              <a:rPr lang="en-US" dirty="0" smtClean="0"/>
              <a:t>schedule and quality planning</a:t>
            </a:r>
          </a:p>
          <a:p>
            <a:pPr lvl="1" eaLnBrk="1" hangingPunct="1"/>
            <a:r>
              <a:rPr lang="en-US" dirty="0" smtClean="0"/>
              <a:t>the TSP support tool</a:t>
            </a:r>
          </a:p>
          <a:p>
            <a:pPr marL="0" indent="0" eaLnBrk="1" hangingPunct="1"/>
            <a:endParaRPr lang="en-US" sz="1300" dirty="0" smtClean="0"/>
          </a:p>
          <a:p>
            <a:pPr marL="0" indent="0" eaLnBrk="1" hangingPunct="1"/>
            <a:r>
              <a:rPr lang="en-US" dirty="0" smtClean="0"/>
              <a:t>Meeting facilitator (objective and independent) who</a:t>
            </a:r>
          </a:p>
          <a:p>
            <a:pPr lvl="1" eaLnBrk="1" hangingPunct="1"/>
            <a:r>
              <a:rPr lang="en-US" dirty="0" smtClean="0"/>
              <a:t>helps bring the group to consensus</a:t>
            </a:r>
          </a:p>
          <a:p>
            <a:pPr lvl="1" eaLnBrk="1" hangingPunct="1"/>
            <a:r>
              <a:rPr lang="en-US" dirty="0" smtClean="0"/>
              <a:t>keeps the team focused on important issues</a:t>
            </a:r>
          </a:p>
          <a:p>
            <a:pPr lvl="1" eaLnBrk="1" hangingPunct="1"/>
            <a:r>
              <a:rPr lang="en-US" dirty="0" smtClean="0"/>
              <a:t>ensures full participation of all team members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pic>
        <p:nvPicPr>
          <p:cNvPr id="26628" name="Picture 4" descr="\\ad\dfs\users\mkasunic\Documents\iStock\iStock_000016521178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588" y="1530350"/>
            <a:ext cx="3019425" cy="202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87375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Coach Responsibilities</a:t>
            </a:r>
          </a:p>
        </p:txBody>
      </p:sp>
      <p:sp>
        <p:nvSpPr>
          <p:cNvPr id="27651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255713"/>
            <a:ext cx="8455025" cy="4648200"/>
          </a:xfrm>
        </p:spPr>
        <p:txBody>
          <a:bodyPr/>
          <a:lstStyle/>
          <a:p>
            <a:pPr marL="0" indent="0" eaLnBrk="1" hangingPunct="1">
              <a:spcAft>
                <a:spcPct val="30000"/>
              </a:spcAft>
            </a:pPr>
            <a:r>
              <a:rPr lang="en-US" dirty="0" smtClean="0"/>
              <a:t>The goals of the launch process are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to build a team that is ready to jell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for the team to build a plan it is committed to</a:t>
            </a:r>
          </a:p>
          <a:p>
            <a:pPr lvl="1" eaLnBrk="1" hangingPunct="1"/>
            <a:r>
              <a:rPr lang="en-US" dirty="0" smtClean="0"/>
              <a:t>for management to be convinced that the plan is sound</a:t>
            </a:r>
          </a:p>
          <a:p>
            <a:pPr marL="0" indent="0" eaLnBrk="1" hangingPunct="1">
              <a:spcAft>
                <a:spcPct val="30000"/>
              </a:spcAft>
            </a:pPr>
            <a:r>
              <a:rPr lang="en-US" dirty="0" smtClean="0"/>
              <a:t>The principal responsibilities of the TSP coach during the launch are to ensure that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the process is followed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everyone is involved and contributes to the launch outcomes</a:t>
            </a:r>
          </a:p>
          <a:p>
            <a:pPr lvl="1" eaLnBrk="1" hangingPunct="1"/>
            <a:r>
              <a:rPr lang="en-US" dirty="0" smtClean="0"/>
              <a:t>communication is effective and congruent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8737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Class Discussion - Team Leader Responsibilities</a:t>
            </a:r>
          </a:p>
        </p:txBody>
      </p:sp>
      <p:sp>
        <p:nvSpPr>
          <p:cNvPr id="28675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689100"/>
            <a:ext cx="8455025" cy="4648200"/>
          </a:xfrm>
        </p:spPr>
        <p:txBody>
          <a:bodyPr/>
          <a:lstStyle/>
          <a:p>
            <a:pPr marL="1423988" indent="-1423988" eaLnBrk="1" hangingPunct="1">
              <a:spcAft>
                <a:spcPct val="25000"/>
              </a:spcAft>
              <a:defRPr/>
            </a:pPr>
            <a:r>
              <a:rPr lang="en-US" sz="1800" dirty="0" smtClean="0"/>
              <a:t>Share ideas about</a:t>
            </a:r>
          </a:p>
          <a:p>
            <a:pPr marL="285750" lvl="1" eaLnBrk="1" hangingPunct="1">
              <a:spcAft>
                <a:spcPct val="25000"/>
              </a:spcAft>
              <a:defRPr/>
            </a:pPr>
            <a:r>
              <a:rPr lang="en-US" sz="1800" dirty="0" smtClean="0"/>
              <a:t>team leader behaviors</a:t>
            </a:r>
          </a:p>
          <a:p>
            <a:pPr marL="285750" lvl="1" eaLnBrk="1" hangingPunct="1">
              <a:spcAft>
                <a:spcPct val="25000"/>
              </a:spcAft>
              <a:defRPr/>
            </a:pPr>
            <a:r>
              <a:rPr lang="en-US" sz="1800" dirty="0" smtClean="0"/>
              <a:t>behavior changes that you will need to make to address the team leader role</a:t>
            </a:r>
          </a:p>
          <a:p>
            <a:pPr marL="285750" lvl="1" eaLnBrk="1" hangingPunct="1">
              <a:spcAft>
                <a:spcPct val="25000"/>
              </a:spcAft>
              <a:defRPr/>
            </a:pPr>
            <a:r>
              <a:rPr lang="en-US" sz="1800" dirty="0" smtClean="0"/>
              <a:t>behavior changes that may be difficult and how you might overcome the difficulties</a:t>
            </a:r>
          </a:p>
          <a:p>
            <a:pPr marL="1482725" indent="-1482725" eaLnBrk="1" hangingPunct="1">
              <a:spcAft>
                <a:spcPct val="25000"/>
              </a:spcAft>
              <a:defRPr/>
            </a:pPr>
            <a:endParaRPr lang="en-US" sz="1800" dirty="0" smtClean="0"/>
          </a:p>
          <a:p>
            <a:pPr marL="1482725" indent="-1482725" eaLnBrk="1" hangingPunct="1">
              <a:spcAft>
                <a:spcPct val="25000"/>
              </a:spcAft>
              <a:defRPr/>
            </a:pPr>
            <a:endParaRPr lang="en-US" sz="1800" dirty="0" smtClean="0"/>
          </a:p>
          <a:p>
            <a:pPr marL="1482725" indent="-1482725" eaLnBrk="1" hangingPunct="1">
              <a:spcAft>
                <a:spcPct val="25000"/>
              </a:spcAft>
              <a:defRPr/>
            </a:pPr>
            <a:r>
              <a:rPr lang="en-US" sz="1800" dirty="0" smtClean="0"/>
              <a:t>Take 15 minutes to</a:t>
            </a:r>
          </a:p>
          <a:p>
            <a:pPr marL="292100" lvl="1" eaLnBrk="1" hangingPunct="1">
              <a:spcAft>
                <a:spcPct val="25000"/>
              </a:spcAft>
              <a:defRPr/>
            </a:pPr>
            <a:r>
              <a:rPr lang="en-US" sz="1800" dirty="0"/>
              <a:t>review team leader roles and </a:t>
            </a:r>
            <a:r>
              <a:rPr lang="en-US" sz="1800" dirty="0" smtClean="0"/>
              <a:t>responsibilities*</a:t>
            </a:r>
            <a:endParaRPr lang="en-US" sz="1800" dirty="0"/>
          </a:p>
          <a:p>
            <a:pPr marL="292100" lvl="1" eaLnBrk="1" hangingPunct="1">
              <a:spcAft>
                <a:spcPct val="25000"/>
              </a:spcAft>
              <a:defRPr/>
            </a:pPr>
            <a:r>
              <a:rPr lang="en-US" sz="1800" dirty="0"/>
              <a:t>think about </a:t>
            </a:r>
            <a:r>
              <a:rPr lang="en-US" sz="1800" dirty="0" smtClean="0"/>
              <a:t>the behavior changes that are implied in the document and identify those that would likely </a:t>
            </a:r>
            <a:r>
              <a:rPr lang="en-US" sz="1800" dirty="0"/>
              <a:t>be most difficult for you</a:t>
            </a:r>
          </a:p>
          <a:p>
            <a:pPr marL="292100" lvl="1" eaLnBrk="1" hangingPunct="1">
              <a:spcAft>
                <a:spcPct val="25000"/>
              </a:spcAft>
              <a:defRPr/>
            </a:pPr>
            <a:r>
              <a:rPr lang="en-US" sz="1800" dirty="0"/>
              <a:t>come up with ideas of how you’ll overcome those </a:t>
            </a:r>
            <a:r>
              <a:rPr lang="en-US" sz="1800" dirty="0" smtClean="0"/>
              <a:t>difficulties</a:t>
            </a:r>
          </a:p>
          <a:p>
            <a:pPr marL="6350" lvl="1" indent="0" eaLnBrk="1" hangingPunct="1">
              <a:spcBef>
                <a:spcPts val="6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n-US" sz="1800" dirty="0" smtClean="0"/>
              <a:t>We will then have a 15-minute class discussion.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7813" y="1181100"/>
            <a:ext cx="1211262" cy="400050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/>
              <a:t>Purpose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7813" y="3511550"/>
            <a:ext cx="1651000" cy="400050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/>
              <a:t>Instructions</a:t>
            </a:r>
          </a:p>
        </p:txBody>
      </p:sp>
      <p:sp>
        <p:nvSpPr>
          <p:cNvPr id="28678" name="TextBox 2"/>
          <p:cNvSpPr txBox="1">
            <a:spLocks noChangeArrowheads="1"/>
          </p:cNvSpPr>
          <p:nvPr/>
        </p:nvSpPr>
        <p:spPr bwMode="auto">
          <a:xfrm>
            <a:off x="246063" y="6134100"/>
            <a:ext cx="48910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200" dirty="0"/>
              <a:t>* This document is located at the end of the previous course module.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Overview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idx="1"/>
          </p:nvPr>
        </p:nvSpPr>
        <p:spPr>
          <a:xfrm>
            <a:off x="825079" y="1447800"/>
            <a:ext cx="7467600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A peek into a TSP launch (video)</a:t>
            </a:r>
          </a:p>
          <a:p>
            <a:pPr marL="0" indent="0" eaLnBrk="1" hangingPunct="1"/>
            <a:r>
              <a:rPr lang="en-US" dirty="0" smtClean="0"/>
              <a:t>TSP launch overview</a:t>
            </a:r>
          </a:p>
          <a:p>
            <a:pPr marL="0" indent="0" eaLnBrk="1" hangingPunct="1"/>
            <a:r>
              <a:rPr lang="en-US" dirty="0" smtClean="0"/>
              <a:t>Roles and responsibilities</a:t>
            </a:r>
          </a:p>
          <a:p>
            <a:pPr marL="693738" lvl="1" indent="-293688" eaLnBrk="1" hangingPunct="1">
              <a:buFont typeface="Arial" pitchFamily="34" charset="0"/>
              <a:buChar char="•"/>
            </a:pPr>
            <a:r>
              <a:rPr lang="en-US" dirty="0" smtClean="0"/>
              <a:t>Team leader</a:t>
            </a:r>
          </a:p>
          <a:p>
            <a:pPr marL="693738" lvl="1" indent="-293688" eaLnBrk="1" hangingPunct="1">
              <a:buFont typeface="Arial" pitchFamily="34" charset="0"/>
              <a:buChar char="•"/>
            </a:pPr>
            <a:r>
              <a:rPr lang="en-US" dirty="0" smtClean="0"/>
              <a:t>Coach</a:t>
            </a:r>
          </a:p>
        </p:txBody>
      </p:sp>
      <p:sp>
        <p:nvSpPr>
          <p:cNvPr id="5" name="Isosceles Triangle 1"/>
          <p:cNvSpPr>
            <a:spLocks noChangeArrowheads="1"/>
          </p:cNvSpPr>
          <p:nvPr/>
        </p:nvSpPr>
        <p:spPr bwMode="auto">
          <a:xfrm rot="5400000">
            <a:off x="-841509" y="1475381"/>
            <a:ext cx="341312" cy="293688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06893E-6 L 0.13906 -4.06893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8737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Messages to Remember</a:t>
            </a:r>
          </a:p>
        </p:txBody>
      </p:sp>
      <p:sp>
        <p:nvSpPr>
          <p:cNvPr id="29699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263650"/>
            <a:ext cx="8455025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The launch is the TSP mechanism that establishes the conditions for a jelled and self-managed team.</a:t>
            </a:r>
          </a:p>
          <a:p>
            <a:pPr marL="0" indent="0" eaLnBrk="1" hangingPunct="1">
              <a:spcAft>
                <a:spcPts val="1400"/>
              </a:spcAft>
            </a:pPr>
            <a:r>
              <a:rPr lang="en-US" dirty="0" smtClean="0"/>
              <a:t>A launch is successful when the outcome is a team that is committed to its plan.</a:t>
            </a:r>
          </a:p>
          <a:p>
            <a:pPr marL="0" indent="0" eaLnBrk="1" hangingPunct="1">
              <a:spcAft>
                <a:spcPts val="1400"/>
              </a:spcAft>
            </a:pPr>
            <a:r>
              <a:rPr lang="en-US" dirty="0" smtClean="0"/>
              <a:t>A launch is the first opportunity for the team and team leader to act as a self-managed team.</a:t>
            </a:r>
          </a:p>
          <a:p>
            <a:pPr marL="0" indent="0" eaLnBrk="1" hangingPunct="1">
              <a:spcAft>
                <a:spcPts val="1400"/>
              </a:spcAft>
            </a:pPr>
            <a:r>
              <a:rPr lang="en-US" dirty="0" smtClean="0"/>
              <a:t>The coach is there for a reason; use the coach.</a:t>
            </a:r>
          </a:p>
          <a:p>
            <a:pPr marL="0" indent="0" eaLnBrk="1" hangingPunct="1"/>
            <a:endParaRPr lang="en-US" dirty="0" smtClean="0"/>
          </a:p>
        </p:txBody>
      </p:sp>
      <p:pic>
        <p:nvPicPr>
          <p:cNvPr id="4" name="Picture 2" descr="\\ad\dfs\Users\mkasunic\Documents\iStock\iStock_000020933268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843" y="4502102"/>
            <a:ext cx="2075645" cy="1807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Guided Tour Through a TSP Plan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76375"/>
            <a:ext cx="8455025" cy="4648200"/>
          </a:xfrm>
        </p:spPr>
        <p:txBody>
          <a:bodyPr/>
          <a:lstStyle/>
          <a:p>
            <a:pPr marL="1203325" indent="-1203325" eaLnBrk="1" hangingPunct="1">
              <a:defRPr/>
            </a:pPr>
            <a:r>
              <a:rPr lang="en-US" dirty="0" smtClean="0"/>
              <a:t>Purpose:	To familiarize you with the parts of a TSP plan.</a:t>
            </a:r>
          </a:p>
          <a:p>
            <a:pPr marL="1655763" lvl="1" indent="-452438" eaLnBrk="1" hangingPunct="1">
              <a:defRPr/>
            </a:pPr>
            <a:r>
              <a:rPr lang="en-US" dirty="0" smtClean="0"/>
              <a:t>Overall project plan</a:t>
            </a:r>
          </a:p>
          <a:p>
            <a:pPr marL="1655763" lvl="1" indent="-452438" eaLnBrk="1" hangingPunct="1">
              <a:defRPr/>
            </a:pPr>
            <a:r>
              <a:rPr lang="en-US" dirty="0" smtClean="0"/>
              <a:t>Individual near-term plans</a:t>
            </a:r>
          </a:p>
          <a:p>
            <a:pPr marL="1655763" lvl="1" indent="-452438" eaLnBrk="1" hangingPunct="1">
              <a:defRPr/>
            </a:pPr>
            <a:r>
              <a:rPr lang="en-US" dirty="0" smtClean="0"/>
              <a:t>Consolidated near-term team plan</a:t>
            </a:r>
          </a:p>
          <a:p>
            <a:pPr marL="0" indent="0" eaLnBrk="1" hangingPunct="1">
              <a:defRPr/>
            </a:pPr>
            <a:endParaRPr lang="en-US" dirty="0" smtClean="0"/>
          </a:p>
        </p:txBody>
      </p:sp>
      <p:pic>
        <p:nvPicPr>
          <p:cNvPr id="1026" name="Picture 2" descr="C:\Users\mkasunic\Desktop\iStock_000017481076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400" y="3765550"/>
            <a:ext cx="34036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ction Button: Forward or Next 4">
            <a:hlinkClick r:id="rId4" action="ppaction://hlinkfile" highlightClick="1"/>
          </p:cNvPr>
          <p:cNvSpPr/>
          <p:nvPr/>
        </p:nvSpPr>
        <p:spPr bwMode="auto">
          <a:xfrm>
            <a:off x="652633" y="6083240"/>
            <a:ext cx="164960" cy="164960"/>
          </a:xfrm>
          <a:prstGeom prst="actionButtonForwardNex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817593" y="6027351"/>
            <a:ext cx="1425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en-US" sz="1200" dirty="0" smtClean="0"/>
              <a:t>TSP Plan</a:t>
            </a: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SEI_CMU_1Line_2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85375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A Peek into a TSP Launch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We are about to watch a TSP team at the conclusion of a launch as the team leader presents alternative plans to management.</a:t>
            </a:r>
          </a:p>
          <a:p>
            <a:pPr lvl="1" eaLnBrk="1" hangingPunct="1"/>
            <a:r>
              <a:rPr lang="en-US" dirty="0" smtClean="0"/>
              <a:t>The team determined that they could not meet all of management’s functionality and schedule goals.</a:t>
            </a:r>
          </a:p>
          <a:p>
            <a:pPr lvl="1" eaLnBrk="1" hangingPunct="1"/>
            <a:r>
              <a:rPr lang="en-US" dirty="0" smtClean="0"/>
              <a:t>The team developed a set of alternative plans and is presenting them to management. Management must select a plan that best meets the business’s needs.</a:t>
            </a:r>
          </a:p>
          <a:p>
            <a:pPr marL="0" indent="0" eaLnBrk="1" hangingPunct="1"/>
            <a:r>
              <a:rPr lang="en-US" dirty="0" smtClean="0"/>
              <a:t>After we watch the video, we will have a class discussion about how the teams in your organization negotiate commitments with management.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Review: Self-Managed Teams</a:t>
            </a:r>
          </a:p>
        </p:txBody>
      </p:sp>
      <p:sp>
        <p:nvSpPr>
          <p:cNvPr id="6147" name="Rectangle 5"/>
          <p:cNvSpPr>
            <a:spLocks noGrp="1" noChangeArrowheads="1"/>
          </p:cNvSpPr>
          <p:nvPr>
            <p:ph idx="1"/>
          </p:nvPr>
        </p:nvSpPr>
        <p:spPr>
          <a:xfrm>
            <a:off x="355600" y="1371600"/>
            <a:ext cx="8407400" cy="4572000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TSP team leaders create a cohesive and cooperative environment by building and maintaining self-managed teams.</a:t>
            </a:r>
          </a:p>
          <a:p>
            <a:pPr marL="0" indent="0" eaLnBrk="1" hangingPunct="1">
              <a:spcBef>
                <a:spcPts val="600"/>
              </a:spcBef>
              <a:spcAft>
                <a:spcPct val="0"/>
              </a:spcAft>
            </a:pPr>
            <a:endParaRPr lang="en-US" sz="500" dirty="0" smtClean="0"/>
          </a:p>
          <a:p>
            <a:pPr marL="0" indent="0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Self-managed teams have the following characteristics: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sense of membership and belonging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commitment to a common team goal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ownership of the process and plan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the skill to plan and the discipline to follow its plan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dedication to superior work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commitment to doing the job</a:t>
            </a:r>
          </a:p>
          <a:p>
            <a:pPr marL="0" indent="0" eaLnBrk="1" hangingPunct="1"/>
            <a:endParaRPr lang="en-US" sz="500" dirty="0" smtClean="0"/>
          </a:p>
          <a:p>
            <a:pPr marL="0" indent="0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The best approach for motivating the team is to promote voluntary, public, credible, and owned commitments.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Overview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idx="1"/>
          </p:nvPr>
        </p:nvSpPr>
        <p:spPr>
          <a:xfrm>
            <a:off x="825079" y="1447800"/>
            <a:ext cx="7467600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A peek into a TSP launch (video)</a:t>
            </a:r>
          </a:p>
          <a:p>
            <a:pPr marL="0" indent="0" eaLnBrk="1" hangingPunct="1"/>
            <a:r>
              <a:rPr lang="en-US" dirty="0" smtClean="0"/>
              <a:t>TSP launch overview</a:t>
            </a:r>
          </a:p>
          <a:p>
            <a:pPr marL="0" indent="0" eaLnBrk="1" hangingPunct="1"/>
            <a:r>
              <a:rPr lang="en-US" dirty="0" smtClean="0"/>
              <a:t>Roles and responsibilities</a:t>
            </a:r>
          </a:p>
          <a:p>
            <a:pPr marL="693738" lvl="1" indent="-293688" eaLnBrk="1" hangingPunct="1">
              <a:buFont typeface="Arial" pitchFamily="34" charset="0"/>
              <a:buChar char="•"/>
            </a:pPr>
            <a:r>
              <a:rPr lang="en-US" dirty="0" smtClean="0"/>
              <a:t>Team leader</a:t>
            </a:r>
          </a:p>
          <a:p>
            <a:pPr marL="693738" lvl="1" indent="-293688" eaLnBrk="1" hangingPunct="1">
              <a:buFont typeface="Arial" pitchFamily="34" charset="0"/>
              <a:buChar char="•"/>
            </a:pPr>
            <a:r>
              <a:rPr lang="en-US" dirty="0" smtClean="0"/>
              <a:t>Coach</a:t>
            </a:r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446005" y="1971370"/>
            <a:ext cx="274638" cy="236537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>
            <a:defPPr>
              <a:defRPr lang="en-US"/>
            </a:defPPr>
            <a:lvl1pPr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28201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TSP Launch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The TSP launch is the mechanism for establishing the conditions for a self-managed team.</a:t>
            </a:r>
          </a:p>
          <a:p>
            <a:pPr lvl="1" eaLnBrk="1" hangingPunct="1"/>
            <a:r>
              <a:rPr lang="en-US" dirty="0" smtClean="0"/>
              <a:t>The launch workshop accelerates team-building.</a:t>
            </a:r>
          </a:p>
          <a:p>
            <a:pPr lvl="1" eaLnBrk="1" hangingPunct="1"/>
            <a:r>
              <a:rPr lang="en-US" dirty="0" smtClean="0"/>
              <a:t>The team establishes a common understanding </a:t>
            </a:r>
            <a:br>
              <a:rPr lang="en-US" dirty="0" smtClean="0"/>
            </a:br>
            <a:r>
              <a:rPr lang="en-US" dirty="0" smtClean="0"/>
              <a:t>of the work and the approach it will use.</a:t>
            </a:r>
          </a:p>
          <a:p>
            <a:pPr lvl="1" eaLnBrk="1" hangingPunct="1"/>
            <a:r>
              <a:rPr lang="en-US" dirty="0" smtClean="0"/>
              <a:t>The team makes a plan to which it can commit </a:t>
            </a:r>
            <a:br>
              <a:rPr lang="en-US" dirty="0" smtClean="0"/>
            </a:br>
            <a:r>
              <a:rPr lang="en-US" dirty="0" smtClean="0"/>
              <a:t>and obtains management support for that plan.</a:t>
            </a:r>
          </a:p>
          <a:p>
            <a:pPr lvl="1" eaLnBrk="1" hangingPunct="1"/>
            <a:endParaRPr lang="en-US" dirty="0" smtClean="0"/>
          </a:p>
          <a:p>
            <a:pPr marL="0" indent="0" eaLnBrk="1" hangingPunct="1"/>
            <a:endParaRPr lang="en-US" dirty="0" smtClean="0"/>
          </a:p>
          <a:p>
            <a:pPr marL="0" indent="0" eaLnBrk="1" hangingPunct="1"/>
            <a:endParaRPr lang="en-US" dirty="0" smtClean="0"/>
          </a:p>
        </p:txBody>
      </p:sp>
      <p:pic>
        <p:nvPicPr>
          <p:cNvPr id="7172" name="Picture 4" descr="\\ad\dfs\Users\mkasunic\Documents\iStock\iStock_000008025654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2125663"/>
            <a:ext cx="1198563" cy="359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76263"/>
            <a:ext cx="8505825" cy="341312"/>
          </a:xfrm>
        </p:spPr>
        <p:txBody>
          <a:bodyPr/>
          <a:lstStyle/>
          <a:p>
            <a:pPr eaLnBrk="1" hangingPunct="1"/>
            <a:r>
              <a:rPr lang="en-US" dirty="0" smtClean="0"/>
              <a:t>The Team Leader and the TSP Coach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During the TSP launch, the TSP team leader and TSP coach work collaboratively to bring about the desired outcomes.</a:t>
            </a:r>
          </a:p>
          <a:p>
            <a:pPr marL="0" indent="0" eaLnBrk="1" hangingPunct="1"/>
            <a:endParaRPr lang="en-US" sz="800" dirty="0" smtClean="0"/>
          </a:p>
          <a:p>
            <a:pPr marL="0" indent="0" eaLnBrk="1" hangingPunct="1"/>
            <a:r>
              <a:rPr lang="en-US" dirty="0" smtClean="0"/>
              <a:t>They share responsibility for providing the guidance that enables a team to jell while producing a high-quality plan at the same time.</a:t>
            </a:r>
          </a:p>
          <a:p>
            <a:pPr marL="0" indent="0" eaLnBrk="1" hangingPunct="1"/>
            <a:endParaRPr lang="en-US" sz="800" dirty="0" smtClean="0"/>
          </a:p>
          <a:p>
            <a:pPr marL="0" indent="0" eaLnBrk="1" hangingPunct="1"/>
            <a:r>
              <a:rPr lang="en-US" dirty="0" smtClean="0"/>
              <a:t>The TSP team leader’s primary focus is to ensure that the team is building a rational plan in response to management goals.</a:t>
            </a:r>
          </a:p>
          <a:p>
            <a:pPr marL="0" indent="0" eaLnBrk="1" hangingPunct="1"/>
            <a:endParaRPr lang="en-US" sz="800" dirty="0" smtClean="0"/>
          </a:p>
          <a:p>
            <a:pPr marL="0" indent="0" eaLnBrk="1" hangingPunct="1"/>
            <a:r>
              <a:rPr lang="en-US" dirty="0" smtClean="0"/>
              <a:t>The coach’s primary focus is to ensure that the team is following a rational process to build the plan, based on a quality-development process that uses historical data (when it is available).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8737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Launch Preparation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344613"/>
            <a:ext cx="8455025" cy="4648200"/>
          </a:xfrm>
        </p:spPr>
        <p:txBody>
          <a:bodyPr/>
          <a:lstStyle/>
          <a:p>
            <a:pPr marL="0" indent="0" eaLnBrk="1" hangingPunct="1"/>
            <a:r>
              <a:rPr lang="en-US" sz="2000" dirty="0" smtClean="0"/>
              <a:t>The team leader works with the TSP coach to </a:t>
            </a:r>
            <a:br>
              <a:rPr lang="en-US" sz="2000" dirty="0" smtClean="0"/>
            </a:br>
            <a:r>
              <a:rPr lang="en-US" sz="2000" dirty="0" smtClean="0"/>
              <a:t>prepare for the launch.   </a:t>
            </a:r>
          </a:p>
          <a:p>
            <a:pPr marL="0" indent="0" eaLnBrk="1" hangingPunct="1"/>
            <a:r>
              <a:rPr lang="en-US" sz="2000" dirty="0" smtClean="0"/>
              <a:t>The TSP coach will provide the detailed guidance </a:t>
            </a:r>
            <a:br>
              <a:rPr lang="en-US" sz="2000" dirty="0" smtClean="0"/>
            </a:br>
            <a:r>
              <a:rPr lang="en-US" sz="2000" dirty="0" smtClean="0"/>
              <a:t>to ensure the following is accomplished:</a:t>
            </a:r>
          </a:p>
          <a:p>
            <a:pPr lvl="1" eaLnBrk="1" hangingPunct="1"/>
            <a:r>
              <a:rPr lang="en-US" sz="2000" dirty="0" smtClean="0"/>
              <a:t>A TSP coaching plan is established.</a:t>
            </a:r>
          </a:p>
          <a:p>
            <a:pPr lvl="1" eaLnBrk="1" hangingPunct="1"/>
            <a:r>
              <a:rPr lang="en-US" sz="2000" dirty="0" smtClean="0"/>
              <a:t>All team members are trained in PSP or they receive TSP Team Member  training prior to the launch.</a:t>
            </a:r>
          </a:p>
          <a:p>
            <a:pPr lvl="1" eaLnBrk="1" hangingPunct="1"/>
            <a:r>
              <a:rPr lang="en-US" sz="2000" dirty="0" smtClean="0"/>
              <a:t>Management prepares a clear and compelling presentation that establishes goals for the team. The presentation is delivered during meeting 1 of the launch.</a:t>
            </a:r>
          </a:p>
          <a:p>
            <a:pPr lvl="1" eaLnBrk="1" hangingPunct="1"/>
            <a:r>
              <a:rPr lang="en-US" sz="2000" dirty="0" smtClean="0"/>
              <a:t>Management is clear about the priorities between schedule, resources, and content.</a:t>
            </a:r>
          </a:p>
        </p:txBody>
      </p:sp>
      <p:pic>
        <p:nvPicPr>
          <p:cNvPr id="9220" name="Picture 4" descr="\\ad\dfs\Users\mkasunic\Documents\iStock\iStock_000018391256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1435100"/>
            <a:ext cx="2438400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6699"/>
      </a:hlink>
      <a:folHlink>
        <a:srgbClr val="99CC00"/>
      </a:folHlink>
    </a:clrScheme>
    <a:fontScheme name="1_coursewa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coursew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E3CC9E82-15B3-4A82-90EE-DCD76D998612}" vid="{2C5C03E1-75B0-4807-9CE5-484A162502A6}"/>
    </a:ext>
  </a:extLst>
</a:theme>
</file>

<file path=ppt/theme/theme2.xml><?xml version="1.0" encoding="utf-8"?>
<a:theme xmlns:a="http://schemas.openxmlformats.org/drawingml/2006/main" name="2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6699"/>
      </a:hlink>
      <a:folHlink>
        <a:srgbClr val="99CC00"/>
      </a:folHlink>
    </a:clrScheme>
    <a:fontScheme name="1_coursewa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coursew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E3CC9E82-15B3-4A82-90EE-DCD76D998612}" vid="{C87C5457-86C9-4C40-A742-91D7687E6B4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2222</TotalTime>
  <Words>1913</Words>
  <Application>Microsoft Office PowerPoint</Application>
  <PresentationFormat>On-screen Show (4:3)</PresentationFormat>
  <Paragraphs>375</Paragraphs>
  <Slides>32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MS PGothic</vt:lpstr>
      <vt:lpstr>Arial</vt:lpstr>
      <vt:lpstr>Times</vt:lpstr>
      <vt:lpstr>Times New Roman</vt:lpstr>
      <vt:lpstr>1_courseware</vt:lpstr>
      <vt:lpstr>2_courseware</vt:lpstr>
      <vt:lpstr>PowerPoint Presentation</vt:lpstr>
      <vt:lpstr>PowerPoint Presentation</vt:lpstr>
      <vt:lpstr>Overview</vt:lpstr>
      <vt:lpstr>A Peek into a TSP Launch</vt:lpstr>
      <vt:lpstr>Review: Self-Managed Teams</vt:lpstr>
      <vt:lpstr>Overview</vt:lpstr>
      <vt:lpstr>The TSP Launch</vt:lpstr>
      <vt:lpstr>The Team Leader and the TSP Coach</vt:lpstr>
      <vt:lpstr>Launch Preparation</vt:lpstr>
      <vt:lpstr>The TSP Launch Process</vt:lpstr>
      <vt:lpstr>Meeting 1: Establish Product and Business Goals</vt:lpstr>
      <vt:lpstr>Meeting 2: Establish Team Goals</vt:lpstr>
      <vt:lpstr>Meeting 2: Organize the Team</vt:lpstr>
      <vt:lpstr>Meeting 2: Organize the Team, cont. </vt:lpstr>
      <vt:lpstr>Meeting 3: Define the Work and the Approach</vt:lpstr>
      <vt:lpstr>Meeting 4: Build the Overall Plan</vt:lpstr>
      <vt:lpstr>Meeting 4: If the Plans Do Not Match the Goals</vt:lpstr>
      <vt:lpstr>Meeting 5: Build a Quality Plan</vt:lpstr>
      <vt:lpstr>Meeting 6: Build Individual Work Plans</vt:lpstr>
      <vt:lpstr>Meeting 6: Build a Consolidated Team Plan</vt:lpstr>
      <vt:lpstr>Meeting 7: Identify Risks and Mitigation Strategies</vt:lpstr>
      <vt:lpstr>TSP Launch Products</vt:lpstr>
      <vt:lpstr>Meeting 8 - Prepare Management Briefing</vt:lpstr>
      <vt:lpstr>Meeting 9 - Management Review of the Plan(s)</vt:lpstr>
      <vt:lpstr>Overview</vt:lpstr>
      <vt:lpstr>Team Leader’s Launch-Related Responsibilities</vt:lpstr>
      <vt:lpstr>The Coach’s Role During the Launch</vt:lpstr>
      <vt:lpstr>Coach Responsibilities</vt:lpstr>
      <vt:lpstr>Class Discussion - Team Leader Responsibilities</vt:lpstr>
      <vt:lpstr>Messages to Remember</vt:lpstr>
      <vt:lpstr>Guided Tour Through a TSP Plan</vt:lpstr>
      <vt:lpstr>PowerPoint Presentation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SEI Presentation (Full Color): Preformatted Design and Template Items</dc:title>
  <dc:creator>wrt</dc:creator>
  <cp:lastModifiedBy>wrn_loc_adm</cp:lastModifiedBy>
  <cp:revision>99</cp:revision>
  <cp:lastPrinted>2012-07-16T21:55:47Z</cp:lastPrinted>
  <dcterms:created xsi:type="dcterms:W3CDTF">2007-05-18T19:51:08Z</dcterms:created>
  <dcterms:modified xsi:type="dcterms:W3CDTF">2018-09-06T00:15:49Z</dcterms:modified>
</cp:coreProperties>
</file>